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88" r:id="rId1"/>
  </p:sldMasterIdLst>
  <p:notesMasterIdLst>
    <p:notesMasterId r:id="rId2"/>
  </p:notesMasterIdLst>
  <p:handoutMasterIdLst>
    <p:handoutMasterId r:id="rId3"/>
  </p:handoutMasterIdLst>
  <p:sldIdLst>
    <p:sldId id="256" r:id="rId4"/>
    <p:sldId id="258" r:id="rId5"/>
    <p:sldId id="296" r:id="rId6"/>
    <p:sldId id="308" r:id="rId7"/>
    <p:sldId id="297" r:id="rId8"/>
    <p:sldId id="299" r:id="rId9"/>
    <p:sldId id="309" r:id="rId10"/>
    <p:sldId id="316" r:id="rId11"/>
    <p:sldId id="310" r:id="rId12"/>
    <p:sldId id="312" r:id="rId13"/>
    <p:sldId id="311" r:id="rId14"/>
    <p:sldId id="313" r:id="rId15"/>
    <p:sldId id="314" r:id="rId16"/>
    <p:sldId id="315" r:id="rId17"/>
    <p:sldId id="288" r:id="rId18"/>
    <p:sldId id="317" r:id="rId19"/>
    <p:sldId id="282" r:id="rId20"/>
    <p:sldId id="318" r:id="rId21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225" autoAdjust="0"/>
    <p:restoredTop sz="84859"/>
  </p:normalViewPr>
  <p:slideViewPr>
    <p:cSldViewPr>
      <p:cViewPr varScale="1">
        <p:scale>
          <a:sx n="100" d="100"/>
          <a:sy n="100" d="100"/>
        </p:scale>
        <p:origin x="546" y="90"/>
      </p:cViewPr>
      <p:guideLst>
        <p:guide orient="horz" pos="2152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38" y="78"/>
      </p:cViewPr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B5D81DA-2FD3-44C0-8C45-E50C43C04C0B}" type="datetime1">
              <a:rPr lang="ko-KR" altLang="en-US"/>
              <a:pPr lvl="0">
                <a:defRPr/>
              </a:pPr>
              <a:t>2022-10-18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A5EEE8-CB56-49C9-B80C-C7616496E4A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1">
              <a:rPr lang="ko-KR" altLang="en-US"/>
              <a:pPr>
                <a:defRPr/>
              </a:pPr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보내기 버튼을 클릭했을 때 슬라이더값을 블루투스를 통해 아두이노로 보내줘서 </a:t>
            </a:r>
            <a:r>
              <a:rPr lang="en-US" altLang="ko-KR"/>
              <a:t>LED</a:t>
            </a:r>
            <a:r>
              <a:rPr lang="ko-KR" altLang="en-US"/>
              <a:t>가 켜진다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아두이노 시리얼모니터에 찍힌 값을 블루투스 통해 앱인벤터로 입력 받아 레이블에 출력한다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제목 슬라이드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제목 슬라이드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gradFill flip="xy" rotWithShape="1">
          <a:gsLst>
            <a:gs pos="0">
              <a:srgbClr val="304074">
                <a:alpha val="100000"/>
              </a:srgbClr>
            </a:gs>
            <a:gs pos="100000">
              <a:srgbClr val="E2B6B4">
                <a:alpha val="100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</p:sldLayoutIdLst>
  <p:transition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맑은 고딕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맑은 고딕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맑은 고딕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맑은 고딕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맑은 고딕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맑은 고딕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맑은 고딕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맑은 고딕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https://www.youtube.com/embed/lEvJKZfyH90" TargetMode="External" /><Relationship Id="rId3" Type="http://schemas.microsoft.com/office/2007/relationships/media" Target="https://www.youtube.com/embed/lEvJKZfyH90" TargetMode="External" /><Relationship Id="rId4" Type="http://schemas.openxmlformats.org/officeDocument/2006/relationships/image" Target="../media/image18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19.png"  /><Relationship Id="rId5" Type="http://schemas.openxmlformats.org/officeDocument/2006/relationships/image" Target="../media/image20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3164" y="220578"/>
            <a:ext cx="3680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>
                <a:solidFill>
                  <a:schemeClr val="dk1"/>
                </a:solidFill>
                <a:latin typeface="a타이틀고딕1"/>
                <a:ea typeface="a타이틀고딕1"/>
              </a:rPr>
              <a:t>하이미디어</a:t>
            </a:r>
            <a:r>
              <a:rPr lang="en-US" altLang="ko-KR" sz="2000">
                <a:solidFill>
                  <a:schemeClr val="dk1"/>
                </a:solidFill>
                <a:latin typeface="a타이틀고딕1"/>
                <a:ea typeface="a타이틀고딕1"/>
              </a:rPr>
              <a:t>IT</a:t>
            </a:r>
            <a:r>
              <a:rPr lang="ko-KR" altLang="en-US" sz="2000">
                <a:solidFill>
                  <a:schemeClr val="dk1"/>
                </a:solidFill>
                <a:latin typeface="a타이틀고딕1"/>
                <a:ea typeface="a타이틀고딕1"/>
              </a:rPr>
              <a:t>융합인재개발원</a:t>
            </a:r>
            <a:endParaRPr lang="ko-KR" altLang="en-US" sz="2000">
              <a:solidFill>
                <a:schemeClr val="dk1"/>
              </a:solidFill>
              <a:ea typeface="a타이틀고딕1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31504" y="2212107"/>
            <a:ext cx="8928992" cy="60729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u="none" strike="noStrike" kern="1200" cap="none" spc="-100" normalizeH="0" baseline="0">
                <a:solidFill>
                  <a:schemeClr val="dk1"/>
                </a:solidFill>
                <a:latin typeface="a타이틀고딕3"/>
                <a:ea typeface="a타이틀고딕3"/>
              </a:rPr>
              <a:t>블루투스를 사용한 스마트 조명제어 시스템</a:t>
            </a:r>
            <a:endParaRPr lang="en-US" altLang="ko-KR" sz="4000" b="1">
              <a:solidFill>
                <a:schemeClr val="dk1"/>
              </a:solidFill>
              <a:ea typeface="a타이틀고딕3"/>
            </a:endParaRPr>
          </a:p>
        </p:txBody>
      </p:sp>
      <p:sp>
        <p:nvSpPr>
          <p:cNvPr id="22" name="순서도: 문서 3"/>
          <p:cNvSpPr/>
          <p:nvPr/>
        </p:nvSpPr>
        <p:spPr>
          <a:xfrm flipH="1" flipV="1">
            <a:off x="-2102" y="5473699"/>
            <a:ext cx="12192000" cy="13842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487"/>
              <a:gd name="connsiteX1" fmla="*/ 21600 w 21600"/>
              <a:gd name="connsiteY1" fmla="*/ 0 h 20487"/>
              <a:gd name="connsiteX2" fmla="*/ 21600 w 21600"/>
              <a:gd name="connsiteY2" fmla="*/ 17322 h 20487"/>
              <a:gd name="connsiteX3" fmla="*/ 0 w 21600"/>
              <a:gd name="connsiteY3" fmla="*/ 20172 h 20487"/>
              <a:gd name="connsiteX4" fmla="*/ 0 w 21600"/>
              <a:gd name="connsiteY4" fmla="*/ 0 h 20487"/>
              <a:gd name="connsiteX0" fmla="*/ 0 w 21600"/>
              <a:gd name="connsiteY0" fmla="*/ 0 h 40392"/>
              <a:gd name="connsiteX1" fmla="*/ 21600 w 21600"/>
              <a:gd name="connsiteY1" fmla="*/ 0 h 40392"/>
              <a:gd name="connsiteX2" fmla="*/ 21600 w 21600"/>
              <a:gd name="connsiteY2" fmla="*/ 17322 h 40392"/>
              <a:gd name="connsiteX3" fmla="*/ 0 w 21600"/>
              <a:gd name="connsiteY3" fmla="*/ 20172 h 40392"/>
              <a:gd name="connsiteX4" fmla="*/ 0 w 21600"/>
              <a:gd name="connsiteY4" fmla="*/ 0 h 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4039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350" y="-7441"/>
                  <a:pt x="5535" y="7732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04074">
                  <a:alpha val="77000"/>
                </a:srgbClr>
              </a:gs>
              <a:gs pos="100000">
                <a:srgbClr val="E2B6B4">
                  <a:alpha val="78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순서도: 문서 3"/>
          <p:cNvSpPr/>
          <p:nvPr/>
        </p:nvSpPr>
        <p:spPr>
          <a:xfrm flipH="1" flipV="1">
            <a:off x="-12982" y="4721022"/>
            <a:ext cx="12204982" cy="215563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487"/>
              <a:gd name="connsiteX1" fmla="*/ 21600 w 21600"/>
              <a:gd name="connsiteY1" fmla="*/ 0 h 20487"/>
              <a:gd name="connsiteX2" fmla="*/ 21600 w 21600"/>
              <a:gd name="connsiteY2" fmla="*/ 17322 h 20487"/>
              <a:gd name="connsiteX3" fmla="*/ 0 w 21600"/>
              <a:gd name="connsiteY3" fmla="*/ 20172 h 20487"/>
              <a:gd name="connsiteX4" fmla="*/ 0 w 21600"/>
              <a:gd name="connsiteY4" fmla="*/ 0 h 20487"/>
              <a:gd name="connsiteX0" fmla="*/ 0 w 21600"/>
              <a:gd name="connsiteY0" fmla="*/ 0 h 40392"/>
              <a:gd name="connsiteX1" fmla="*/ 21600 w 21600"/>
              <a:gd name="connsiteY1" fmla="*/ 0 h 40392"/>
              <a:gd name="connsiteX2" fmla="*/ 21600 w 21600"/>
              <a:gd name="connsiteY2" fmla="*/ 17322 h 40392"/>
              <a:gd name="connsiteX3" fmla="*/ 0 w 21600"/>
              <a:gd name="connsiteY3" fmla="*/ 20172 h 40392"/>
              <a:gd name="connsiteX4" fmla="*/ 0 w 21600"/>
              <a:gd name="connsiteY4" fmla="*/ 0 h 40392"/>
              <a:gd name="connsiteX0" fmla="*/ 0 w 21600"/>
              <a:gd name="connsiteY0" fmla="*/ 0 h 37691"/>
              <a:gd name="connsiteX1" fmla="*/ 21600 w 21600"/>
              <a:gd name="connsiteY1" fmla="*/ 0 h 37691"/>
              <a:gd name="connsiteX2" fmla="*/ 21600 w 21600"/>
              <a:gd name="connsiteY2" fmla="*/ 17322 h 37691"/>
              <a:gd name="connsiteX3" fmla="*/ 0 w 21600"/>
              <a:gd name="connsiteY3" fmla="*/ 20172 h 37691"/>
              <a:gd name="connsiteX4" fmla="*/ 0 w 21600"/>
              <a:gd name="connsiteY4" fmla="*/ 0 h 37691"/>
              <a:gd name="connsiteX0" fmla="*/ 0 w 21623"/>
              <a:gd name="connsiteY0" fmla="*/ 0 h 40189"/>
              <a:gd name="connsiteX1" fmla="*/ 21600 w 21623"/>
              <a:gd name="connsiteY1" fmla="*/ 0 h 40189"/>
              <a:gd name="connsiteX2" fmla="*/ 21623 w 21623"/>
              <a:gd name="connsiteY2" fmla="*/ 34139 h 40189"/>
              <a:gd name="connsiteX3" fmla="*/ 0 w 21623"/>
              <a:gd name="connsiteY3" fmla="*/ 20172 h 40189"/>
              <a:gd name="connsiteX4" fmla="*/ 0 w 21623"/>
              <a:gd name="connsiteY4" fmla="*/ 0 h 40189"/>
              <a:gd name="connsiteX0" fmla="*/ 0 w 21623"/>
              <a:gd name="connsiteY0" fmla="*/ 0 h 38640"/>
              <a:gd name="connsiteX1" fmla="*/ 21600 w 21623"/>
              <a:gd name="connsiteY1" fmla="*/ 0 h 38640"/>
              <a:gd name="connsiteX2" fmla="*/ 21623 w 21623"/>
              <a:gd name="connsiteY2" fmla="*/ 34139 h 38640"/>
              <a:gd name="connsiteX3" fmla="*/ 0 w 21623"/>
              <a:gd name="connsiteY3" fmla="*/ 20172 h 38640"/>
              <a:gd name="connsiteX4" fmla="*/ 0 w 21623"/>
              <a:gd name="connsiteY4" fmla="*/ 0 h 38640"/>
              <a:gd name="connsiteX0" fmla="*/ 0 w 21623"/>
              <a:gd name="connsiteY0" fmla="*/ 0 h 34139"/>
              <a:gd name="connsiteX1" fmla="*/ 21600 w 21623"/>
              <a:gd name="connsiteY1" fmla="*/ 0 h 34139"/>
              <a:gd name="connsiteX2" fmla="*/ 21623 w 21623"/>
              <a:gd name="connsiteY2" fmla="*/ 34139 h 34139"/>
              <a:gd name="connsiteX3" fmla="*/ 0 w 21623"/>
              <a:gd name="connsiteY3" fmla="*/ 20172 h 34139"/>
              <a:gd name="connsiteX4" fmla="*/ 0 w 21623"/>
              <a:gd name="connsiteY4" fmla="*/ 0 h 34139"/>
              <a:gd name="connsiteX0" fmla="*/ 0 w 21623"/>
              <a:gd name="connsiteY0" fmla="*/ 0 h 40732"/>
              <a:gd name="connsiteX1" fmla="*/ 21600 w 21623"/>
              <a:gd name="connsiteY1" fmla="*/ 0 h 40732"/>
              <a:gd name="connsiteX2" fmla="*/ 21623 w 21623"/>
              <a:gd name="connsiteY2" fmla="*/ 34139 h 40732"/>
              <a:gd name="connsiteX3" fmla="*/ 0 w 21623"/>
              <a:gd name="connsiteY3" fmla="*/ 29782 h 40732"/>
              <a:gd name="connsiteX4" fmla="*/ 0 w 21623"/>
              <a:gd name="connsiteY4" fmla="*/ 0 h 40732"/>
              <a:gd name="connsiteX0" fmla="*/ 0 w 21623"/>
              <a:gd name="connsiteY0" fmla="*/ 0 h 34139"/>
              <a:gd name="connsiteX1" fmla="*/ 21600 w 21623"/>
              <a:gd name="connsiteY1" fmla="*/ 0 h 34139"/>
              <a:gd name="connsiteX2" fmla="*/ 21623 w 21623"/>
              <a:gd name="connsiteY2" fmla="*/ 34139 h 34139"/>
              <a:gd name="connsiteX3" fmla="*/ 0 w 21623"/>
              <a:gd name="connsiteY3" fmla="*/ 29782 h 34139"/>
              <a:gd name="connsiteX4" fmla="*/ 0 w 21623"/>
              <a:gd name="connsiteY4" fmla="*/ 0 h 34139"/>
              <a:gd name="connsiteX0" fmla="*/ 0 w 21623"/>
              <a:gd name="connsiteY0" fmla="*/ 0 h 34139"/>
              <a:gd name="connsiteX1" fmla="*/ 21600 w 21623"/>
              <a:gd name="connsiteY1" fmla="*/ 0 h 34139"/>
              <a:gd name="connsiteX2" fmla="*/ 21623 w 21623"/>
              <a:gd name="connsiteY2" fmla="*/ 34139 h 34139"/>
              <a:gd name="connsiteX3" fmla="*/ 0 w 21623"/>
              <a:gd name="connsiteY3" fmla="*/ 29782 h 34139"/>
              <a:gd name="connsiteX4" fmla="*/ 0 w 21623"/>
              <a:gd name="connsiteY4" fmla="*/ 0 h 34139"/>
              <a:gd name="connsiteX0" fmla="*/ 0 w 21623"/>
              <a:gd name="connsiteY0" fmla="*/ 0 h 31367"/>
              <a:gd name="connsiteX1" fmla="*/ 21600 w 21623"/>
              <a:gd name="connsiteY1" fmla="*/ 0 h 31367"/>
              <a:gd name="connsiteX2" fmla="*/ 21623 w 21623"/>
              <a:gd name="connsiteY2" fmla="*/ 31367 h 31367"/>
              <a:gd name="connsiteX3" fmla="*/ 0 w 21623"/>
              <a:gd name="connsiteY3" fmla="*/ 29782 h 31367"/>
              <a:gd name="connsiteX4" fmla="*/ 0 w 21623"/>
              <a:gd name="connsiteY4" fmla="*/ 0 h 3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3" h="31367">
                <a:moveTo>
                  <a:pt x="0" y="0"/>
                </a:moveTo>
                <a:lnTo>
                  <a:pt x="21600" y="0"/>
                </a:lnTo>
                <a:cubicBezTo>
                  <a:pt x="21608" y="11380"/>
                  <a:pt x="21615" y="19987"/>
                  <a:pt x="21623" y="31367"/>
                </a:cubicBezTo>
                <a:cubicBezTo>
                  <a:pt x="8460" y="-16496"/>
                  <a:pt x="7628" y="40739"/>
                  <a:pt x="0" y="2978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04074">
                  <a:alpha val="79000"/>
                </a:srgbClr>
              </a:gs>
              <a:gs pos="100000">
                <a:srgbClr val="E2B6B4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자유형 12"/>
          <p:cNvSpPr/>
          <p:nvPr/>
        </p:nvSpPr>
        <p:spPr>
          <a:xfrm flipH="1" flipV="1">
            <a:off x="3480397" y="4534655"/>
            <a:ext cx="8711603" cy="2334735"/>
          </a:xfrm>
          <a:custGeom>
            <a:avLst/>
            <a:gdLst>
              <a:gd name="connsiteX0" fmla="*/ 2733805 w 8711603"/>
              <a:gd name="connsiteY0" fmla="*/ 2334007 h 2334735"/>
              <a:gd name="connsiteX1" fmla="*/ 2545031 w 8711603"/>
              <a:gd name="connsiteY1" fmla="*/ 2333212 h 2334735"/>
              <a:gd name="connsiteX2" fmla="*/ 109104 w 8711603"/>
              <a:gd name="connsiteY2" fmla="*/ 1593087 h 2334735"/>
              <a:gd name="connsiteX3" fmla="*/ 0 w 8711603"/>
              <a:gd name="connsiteY3" fmla="*/ 1531354 h 2334735"/>
              <a:gd name="connsiteX4" fmla="*/ 0 w 8711603"/>
              <a:gd name="connsiteY4" fmla="*/ 0 h 2334735"/>
              <a:gd name="connsiteX5" fmla="*/ 8711603 w 8711603"/>
              <a:gd name="connsiteY5" fmla="*/ 0 h 2334735"/>
              <a:gd name="connsiteX6" fmla="*/ 8490246 w 8711603"/>
              <a:gd name="connsiteY6" fmla="*/ 73767 h 2334735"/>
              <a:gd name="connsiteX7" fmla="*/ 2733805 w 8711603"/>
              <a:gd name="connsiteY7" fmla="*/ 2334007 h 23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603" h="2334735">
                <a:moveTo>
                  <a:pt x="2733805" y="2334007"/>
                </a:moveTo>
                <a:cubicBezTo>
                  <a:pt x="2671356" y="2335186"/>
                  <a:pt x="2608446" y="2334943"/>
                  <a:pt x="2545031" y="2333212"/>
                </a:cubicBezTo>
                <a:cubicBezTo>
                  <a:pt x="1820291" y="2313429"/>
                  <a:pt x="1029677" y="2099298"/>
                  <a:pt x="109104" y="1593087"/>
                </a:cubicBezTo>
                <a:lnTo>
                  <a:pt x="0" y="1531354"/>
                </a:lnTo>
                <a:lnTo>
                  <a:pt x="0" y="0"/>
                </a:lnTo>
                <a:lnTo>
                  <a:pt x="8711603" y="0"/>
                </a:lnTo>
                <a:lnTo>
                  <a:pt x="8490246" y="73767"/>
                </a:lnTo>
                <a:cubicBezTo>
                  <a:pt x="6162214" y="893860"/>
                  <a:pt x="4669722" y="2297444"/>
                  <a:pt x="2733805" y="2334007"/>
                </a:cubicBezTo>
                <a:close/>
              </a:path>
            </a:pathLst>
          </a:custGeom>
          <a:gradFill>
            <a:gsLst>
              <a:gs pos="0">
                <a:srgbClr val="304074">
                  <a:alpha val="79000"/>
                </a:srgbClr>
              </a:gs>
              <a:gs pos="100000">
                <a:srgbClr val="E2B6B4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자유형 13"/>
          <p:cNvSpPr/>
          <p:nvPr/>
        </p:nvSpPr>
        <p:spPr>
          <a:xfrm flipV="1">
            <a:off x="-12982" y="5321299"/>
            <a:ext cx="10261882" cy="1548091"/>
          </a:xfrm>
          <a:custGeom>
            <a:avLst/>
            <a:gdLst>
              <a:gd name="connsiteX0" fmla="*/ 2733805 w 8711603"/>
              <a:gd name="connsiteY0" fmla="*/ 2334007 h 2334735"/>
              <a:gd name="connsiteX1" fmla="*/ 2545031 w 8711603"/>
              <a:gd name="connsiteY1" fmla="*/ 2333212 h 2334735"/>
              <a:gd name="connsiteX2" fmla="*/ 109104 w 8711603"/>
              <a:gd name="connsiteY2" fmla="*/ 1593087 h 2334735"/>
              <a:gd name="connsiteX3" fmla="*/ 0 w 8711603"/>
              <a:gd name="connsiteY3" fmla="*/ 1531354 h 2334735"/>
              <a:gd name="connsiteX4" fmla="*/ 0 w 8711603"/>
              <a:gd name="connsiteY4" fmla="*/ 0 h 2334735"/>
              <a:gd name="connsiteX5" fmla="*/ 8711603 w 8711603"/>
              <a:gd name="connsiteY5" fmla="*/ 0 h 2334735"/>
              <a:gd name="connsiteX6" fmla="*/ 8490246 w 8711603"/>
              <a:gd name="connsiteY6" fmla="*/ 73767 h 2334735"/>
              <a:gd name="connsiteX7" fmla="*/ 2733805 w 8711603"/>
              <a:gd name="connsiteY7" fmla="*/ 2334007 h 23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603" h="2334735">
                <a:moveTo>
                  <a:pt x="2733805" y="2334007"/>
                </a:moveTo>
                <a:cubicBezTo>
                  <a:pt x="2671356" y="2335186"/>
                  <a:pt x="2608446" y="2334943"/>
                  <a:pt x="2545031" y="2333212"/>
                </a:cubicBezTo>
                <a:cubicBezTo>
                  <a:pt x="1820291" y="2313429"/>
                  <a:pt x="1029677" y="2099298"/>
                  <a:pt x="109104" y="1593087"/>
                </a:cubicBezTo>
                <a:lnTo>
                  <a:pt x="0" y="1531354"/>
                </a:lnTo>
                <a:lnTo>
                  <a:pt x="0" y="0"/>
                </a:lnTo>
                <a:lnTo>
                  <a:pt x="8711603" y="0"/>
                </a:lnTo>
                <a:lnTo>
                  <a:pt x="8490246" y="73767"/>
                </a:lnTo>
                <a:cubicBezTo>
                  <a:pt x="6162214" y="893860"/>
                  <a:pt x="4669722" y="2297444"/>
                  <a:pt x="2733805" y="2334007"/>
                </a:cubicBezTo>
                <a:close/>
              </a:path>
            </a:pathLst>
          </a:custGeom>
          <a:gradFill>
            <a:gsLst>
              <a:gs pos="100000">
                <a:srgbClr val="304074">
                  <a:alpha val="77000"/>
                </a:srgbClr>
              </a:gs>
              <a:gs pos="0">
                <a:srgbClr val="E2B6B4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56040" y="5798715"/>
            <a:ext cx="5350408" cy="55122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>
                <a:solidFill>
                  <a:schemeClr val="lt1"/>
                </a:solidFill>
                <a:latin typeface="a타이틀고딕1"/>
                <a:ea typeface="a타이틀고딕1"/>
              </a:rPr>
              <a:t>이 철 진  </a:t>
            </a:r>
            <a:r>
              <a:rPr lang="en-US" altLang="ko-KR" sz="2400" b="1">
                <a:solidFill>
                  <a:schemeClr val="lt1"/>
                </a:solidFill>
                <a:latin typeface="a타이틀고딕1"/>
                <a:ea typeface="a타이틀고딕1"/>
              </a:rPr>
              <a:t> </a:t>
            </a:r>
            <a:r>
              <a:rPr lang="ko-KR" altLang="en-US" sz="2400" b="1">
                <a:solidFill>
                  <a:schemeClr val="lt1"/>
                </a:solidFill>
                <a:latin typeface="a타이틀고딕1"/>
                <a:ea typeface="a타이틀고딕1"/>
              </a:rPr>
              <a:t>정 한 영   한 승 훈</a:t>
            </a:r>
          </a:p>
        </p:txBody>
      </p:sp>
      <p:sp>
        <p:nvSpPr>
          <p:cNvPr id="27" name="TextBox 10"/>
          <p:cNvSpPr txBox="1"/>
          <p:nvPr/>
        </p:nvSpPr>
        <p:spPr>
          <a:xfrm>
            <a:off x="6456040" y="5409220"/>
            <a:ext cx="5350408" cy="45494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>
                <a:solidFill>
                  <a:schemeClr val="lt1"/>
                </a:solidFill>
                <a:latin typeface="a타이틀고딕1"/>
                <a:ea typeface="a타이틀고딕1"/>
              </a:rPr>
              <a:t>사물인터넷</a:t>
            </a:r>
            <a:r>
              <a:rPr lang="en-US" altLang="ko-KR" sz="2000" b="1">
                <a:solidFill>
                  <a:schemeClr val="lt1"/>
                </a:solidFill>
                <a:latin typeface="a타이틀고딕1"/>
                <a:ea typeface="a타이틀고딕1"/>
              </a:rPr>
              <a:t>IoT</a:t>
            </a:r>
            <a:r>
              <a:rPr lang="ko-KR" altLang="en-US" sz="2000" b="1">
                <a:solidFill>
                  <a:schemeClr val="lt1"/>
                </a:solidFill>
                <a:latin typeface="a타이틀고딕1"/>
                <a:ea typeface="a타이틀고딕1"/>
              </a:rPr>
              <a:t> </a:t>
            </a:r>
            <a:r>
              <a:rPr lang="en-US" altLang="ko-KR" sz="2000" b="1">
                <a:solidFill>
                  <a:schemeClr val="lt1"/>
                </a:solidFill>
                <a:latin typeface="a타이틀고딕1"/>
                <a:ea typeface="a타이틀고딕1"/>
              </a:rPr>
              <a:t>8</a:t>
            </a:r>
            <a:r>
              <a:rPr lang="ko-KR" altLang="en-US" sz="2000" b="1">
                <a:solidFill>
                  <a:schemeClr val="lt1"/>
                </a:solidFill>
                <a:latin typeface="a타이틀고딕1"/>
                <a:ea typeface="a타이틀고딕1"/>
              </a:rPr>
              <a:t>기 </a:t>
            </a:r>
            <a:r>
              <a:rPr lang="en-US" altLang="ko-KR" sz="2000" b="1">
                <a:solidFill>
                  <a:schemeClr val="lt1"/>
                </a:solidFill>
                <a:latin typeface="a타이틀고딕1"/>
                <a:ea typeface="a타이틀고딕1"/>
              </a:rPr>
              <a:t>1</a:t>
            </a:r>
            <a:r>
              <a:rPr lang="ko-KR" altLang="en-US" sz="2000" b="1">
                <a:solidFill>
                  <a:schemeClr val="lt1"/>
                </a:solidFill>
                <a:latin typeface="a타이틀고딕1"/>
                <a:ea typeface="a타이틀고딕1"/>
              </a:rPr>
              <a:t>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9" name="TextBox 13"/>
          <p:cNvSpPr txBox="1"/>
          <p:nvPr/>
        </p:nvSpPr>
        <p:spPr>
          <a:xfrm>
            <a:off x="1272404" y="365624"/>
            <a:ext cx="35910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1274661" y="744959"/>
            <a:ext cx="2589091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App Inventor - 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블록</a:t>
            </a:r>
          </a:p>
        </p:txBody>
      </p:sp>
      <p:cxnSp>
        <p:nvCxnSpPr>
          <p:cNvPr id="41" name="직선 연결선 10"/>
          <p:cNvCxnSpPr/>
          <p:nvPr/>
        </p:nvCxnSpPr>
        <p:spPr>
          <a:xfrm>
            <a:off x="5265414" y="888974"/>
            <a:ext cx="6409751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99456" y="3423511"/>
            <a:ext cx="3960440" cy="821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전역변수를 선언한 후 </a:t>
            </a: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받는</a:t>
            </a:r>
            <a:r>
              <a:rPr lang="en-US" altLang="ko-KR" sz="1600">
                <a:latin typeface="a타이틀고딕1"/>
                <a:ea typeface="a타이틀고딕1"/>
              </a:rPr>
              <a:t>_</a:t>
            </a:r>
            <a:r>
              <a:rPr lang="ko-KR" altLang="en-US" sz="1600">
                <a:latin typeface="a타이틀고딕1"/>
                <a:ea typeface="a타이틀고딕1"/>
              </a:rPr>
              <a:t>데이터는 초기값을 </a:t>
            </a:r>
            <a:r>
              <a:rPr lang="en-US" altLang="ko-KR" sz="1600">
                <a:latin typeface="a타이틀고딕1"/>
                <a:ea typeface="a타이틀고딕1"/>
              </a:rPr>
              <a:t>NULL</a:t>
            </a:r>
            <a:r>
              <a:rPr lang="ko-KR" altLang="en-US" sz="1600">
                <a:latin typeface="a타이틀고딕1"/>
                <a:ea typeface="a타이틀고딕1"/>
              </a:rPr>
              <a:t>로 지정하고</a:t>
            </a: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빨강</a:t>
            </a:r>
            <a:r>
              <a:rPr lang="en-US" altLang="ko-KR" sz="1600">
                <a:latin typeface="a타이틀고딕1"/>
                <a:ea typeface="a타이틀고딕1"/>
              </a:rPr>
              <a:t>,</a:t>
            </a:r>
            <a:r>
              <a:rPr lang="ko-KR" altLang="en-US" sz="1600">
                <a:latin typeface="a타이틀고딕1"/>
                <a:ea typeface="a타이틀고딕1"/>
              </a:rPr>
              <a:t> 초록</a:t>
            </a:r>
            <a:r>
              <a:rPr lang="en-US" altLang="ko-KR" sz="1600">
                <a:latin typeface="a타이틀고딕1"/>
                <a:ea typeface="a타이틀고딕1"/>
              </a:rPr>
              <a:t>,</a:t>
            </a:r>
            <a:r>
              <a:rPr lang="ko-KR" altLang="en-US" sz="1600">
                <a:latin typeface="a타이틀고딕1"/>
                <a:ea typeface="a타이틀고딕1"/>
              </a:rPr>
              <a:t> 파랑은 초기값을 </a:t>
            </a:r>
            <a:r>
              <a:rPr lang="en-US" altLang="ko-KR" sz="1600">
                <a:latin typeface="a타이틀고딕1"/>
                <a:ea typeface="a타이틀고딕1"/>
              </a:rPr>
              <a:t>0</a:t>
            </a:r>
            <a:r>
              <a:rPr lang="ko-KR" altLang="en-US" sz="1600">
                <a:latin typeface="a타이틀고딕1"/>
                <a:ea typeface="a타이틀고딕1"/>
              </a:rPr>
              <a:t>으로 지정했다</a:t>
            </a:r>
            <a:r>
              <a:rPr lang="en-US" altLang="ko-KR" sz="1600">
                <a:latin typeface="a타이틀고딕1"/>
                <a:ea typeface="a타이틀고딕1"/>
              </a:rPr>
              <a:t>.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9231" y="1839335"/>
            <a:ext cx="3360889" cy="158708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3320" y="4611643"/>
            <a:ext cx="3444720" cy="71637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99956" y="1520788"/>
            <a:ext cx="5212807" cy="112791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09138" y="2528900"/>
            <a:ext cx="4069648" cy="17909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28188" y="4390191"/>
            <a:ext cx="5156344" cy="1555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참과 거짓을 통해 블루투스 연결여부를 </a:t>
            </a: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알수있게하는 함수를 생성한다</a:t>
            </a:r>
            <a:r>
              <a:rPr lang="en-US" altLang="ko-KR" sz="1600">
                <a:latin typeface="a타이틀고딕1"/>
                <a:ea typeface="a타이틀고딕1"/>
              </a:rPr>
              <a:t>.</a:t>
            </a:r>
          </a:p>
          <a:p>
            <a:pPr algn="ctr">
              <a:defRPr/>
            </a:pPr>
            <a:endParaRPr lang="en-US" altLang="ko-KR" sz="1600">
              <a:latin typeface="a타이틀고딕1"/>
              <a:ea typeface="a타이틀고딕1"/>
            </a:endParaRP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블루투스 연결이 끊기면 </a:t>
            </a:r>
          </a:p>
          <a:p>
            <a:pPr algn="ctr">
              <a:defRPr/>
            </a:pPr>
            <a:r>
              <a:rPr lang="en-US" altLang="ko-KR" sz="1600">
                <a:latin typeface="a타이틀고딕1"/>
                <a:ea typeface="a타이틀고딕1"/>
              </a:rPr>
              <a:t>‘</a:t>
            </a:r>
            <a:r>
              <a:rPr lang="ko-KR" altLang="en-US" sz="1600">
                <a:latin typeface="a타이틀고딕1"/>
                <a:ea typeface="a타이틀고딕1"/>
              </a:rPr>
              <a:t>연결이 끊겼습니다</a:t>
            </a:r>
            <a:r>
              <a:rPr lang="en-US" altLang="ko-KR" sz="1600">
                <a:latin typeface="a타이틀고딕1"/>
                <a:ea typeface="a타이틀고딕1"/>
              </a:rPr>
              <a:t>’</a:t>
            </a:r>
            <a:r>
              <a:rPr lang="ko-KR" altLang="en-US" sz="1600">
                <a:latin typeface="a타이틀고딕1"/>
                <a:ea typeface="a타이틀고딕1"/>
              </a:rPr>
              <a:t>라는 경고창을 띄우고</a:t>
            </a:r>
            <a:r>
              <a:rPr lang="en-US" altLang="ko-KR" sz="1600">
                <a:latin typeface="a타이틀고딕1"/>
                <a:ea typeface="a타이틀고딕1"/>
              </a:rPr>
              <a:t>,</a:t>
            </a: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블루투스 연결여부를 거짓으로 설정하는 함수를 생성한다</a:t>
            </a:r>
            <a:r>
              <a:rPr lang="en-US" altLang="ko-KR" sz="1600">
                <a:latin typeface="a타이틀고딕1"/>
                <a:ea typeface="a타이틀고딕1"/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51484" y="5403731"/>
            <a:ext cx="3528392" cy="336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화면을 초기화해주는 함수를 생성한다</a:t>
            </a:r>
            <a:r>
              <a:rPr lang="en-US" altLang="ko-KR" sz="1600">
                <a:latin typeface="a타이틀고딕1"/>
                <a:ea typeface="a타이틀고딕1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9" name="TextBox 13"/>
          <p:cNvSpPr txBox="1"/>
          <p:nvPr/>
        </p:nvSpPr>
        <p:spPr>
          <a:xfrm>
            <a:off x="1272404" y="365624"/>
            <a:ext cx="35910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1274661" y="744959"/>
            <a:ext cx="2589091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App Inventor - 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블록</a:t>
            </a:r>
          </a:p>
        </p:txBody>
      </p:sp>
      <p:cxnSp>
        <p:nvCxnSpPr>
          <p:cNvPr id="41" name="직선 연결선 10"/>
          <p:cNvCxnSpPr/>
          <p:nvPr/>
        </p:nvCxnSpPr>
        <p:spPr>
          <a:xfrm>
            <a:off x="5265414" y="888974"/>
            <a:ext cx="6409751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703512" y="3095434"/>
            <a:ext cx="8784976" cy="33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메인화면에서 블루투스가 비활성화 돼있다면 </a:t>
            </a:r>
            <a:r>
              <a:rPr lang="en-US" altLang="ko-KR" sz="1600">
                <a:latin typeface="a타이틀고딕1"/>
                <a:ea typeface="a타이틀고딕1"/>
              </a:rPr>
              <a:t>‘</a:t>
            </a:r>
            <a:r>
              <a:rPr lang="ko-KR" altLang="en-US" sz="1600">
                <a:latin typeface="a타이틀고딕1"/>
                <a:ea typeface="a타이틀고딕1"/>
              </a:rPr>
              <a:t>블루투스를 활성화 시켜주세요</a:t>
            </a:r>
            <a:r>
              <a:rPr lang="en-US" altLang="ko-KR" sz="1600">
                <a:latin typeface="a타이틀고딕1"/>
                <a:ea typeface="a타이틀고딕1"/>
              </a:rPr>
              <a:t>’</a:t>
            </a:r>
            <a:r>
              <a:rPr lang="ko-KR" altLang="en-US" sz="1600">
                <a:latin typeface="a타이틀고딕1"/>
                <a:ea typeface="a타이틀고딕1"/>
              </a:rPr>
              <a:t>라는 경고창을 띄운다</a:t>
            </a:r>
            <a:r>
              <a:rPr lang="en-US" altLang="ko-KR" sz="1600">
                <a:latin typeface="a타이틀고딕1"/>
                <a:ea typeface="a타이틀고딕1"/>
              </a:rPr>
              <a:t>.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35216" y="3594035"/>
            <a:ext cx="5921566" cy="206721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703512" y="5626668"/>
            <a:ext cx="8784976" cy="5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ea typeface="a타이틀고딕1"/>
              </a:rPr>
              <a:t>블루투스를 선택하고 블루투스가 연결되면 블루투스 연결 여부를 참으로 설정하고</a:t>
            </a:r>
            <a:r>
              <a:rPr lang="en-US" altLang="ko-KR" sz="1600">
                <a:ea typeface="a타이틀고딕1"/>
              </a:rPr>
              <a:t>,</a:t>
            </a:r>
          </a:p>
          <a:p>
            <a:pPr algn="ctr">
              <a:defRPr/>
            </a:pPr>
            <a:r>
              <a:rPr lang="en-US" altLang="ko-KR" sz="1600">
                <a:ea typeface="a타이틀고딕1"/>
              </a:rPr>
              <a:t>‘</a:t>
            </a:r>
            <a:r>
              <a:rPr lang="ko-KR" altLang="en-US" sz="1600">
                <a:ea typeface="a타이틀고딕1"/>
              </a:rPr>
              <a:t>연결됐습니다</a:t>
            </a:r>
            <a:r>
              <a:rPr lang="en-US" altLang="ko-KR" sz="1600">
                <a:ea typeface="a타이틀고딕1"/>
              </a:rPr>
              <a:t>’</a:t>
            </a:r>
            <a:r>
              <a:rPr lang="ko-KR" altLang="en-US" sz="1600">
                <a:ea typeface="a타이틀고딕1"/>
              </a:rPr>
              <a:t>라는 경고창을 띄운다</a:t>
            </a:r>
            <a:r>
              <a:rPr lang="en-US" altLang="ko-KR" sz="1600">
                <a:ea typeface="a타이틀고딕1"/>
              </a:rPr>
              <a:t>.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524" y="1381651"/>
            <a:ext cx="5752951" cy="1723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9" name="TextBox 13"/>
          <p:cNvSpPr txBox="1"/>
          <p:nvPr/>
        </p:nvSpPr>
        <p:spPr>
          <a:xfrm>
            <a:off x="1272404" y="365624"/>
            <a:ext cx="35910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1274661" y="744959"/>
            <a:ext cx="2589091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App Inventor - 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블록</a:t>
            </a:r>
          </a:p>
        </p:txBody>
      </p:sp>
      <p:cxnSp>
        <p:nvCxnSpPr>
          <p:cNvPr id="41" name="직선 연결선 10"/>
          <p:cNvCxnSpPr/>
          <p:nvPr/>
        </p:nvCxnSpPr>
        <p:spPr>
          <a:xfrm>
            <a:off x="5265414" y="888974"/>
            <a:ext cx="6409751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307468" y="3925004"/>
            <a:ext cx="4680520" cy="1556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메인화면이 초기화되면 초기화 함수를</a:t>
            </a: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호출하여 화면을 초기화한다</a:t>
            </a:r>
            <a:r>
              <a:rPr lang="en-US" altLang="ko-KR" sz="1600">
                <a:latin typeface="a타이틀고딕1"/>
                <a:ea typeface="a타이틀고딕1"/>
              </a:rPr>
              <a:t>.</a:t>
            </a:r>
          </a:p>
          <a:p>
            <a:pPr algn="ctr">
              <a:defRPr/>
            </a:pPr>
            <a:endParaRPr lang="en-US" altLang="ko-KR" sz="1600">
              <a:latin typeface="a타이틀고딕1"/>
              <a:ea typeface="a타이틀고딕1"/>
            </a:endParaRP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연결끊기 버튼을 클릭하면</a:t>
            </a: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연결끊기 함수를 호출하여 블루투스 연결이 해제되고</a:t>
            </a: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화면이 초기화된다</a:t>
            </a:r>
            <a:r>
              <a:rPr lang="en-US" altLang="ko-KR" sz="1600">
                <a:latin typeface="a타이틀고딕1"/>
                <a:ea typeface="a타이틀고딕1"/>
              </a:rPr>
              <a:t>.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9768" y="2006642"/>
            <a:ext cx="2575919" cy="177570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2262" y="1946145"/>
            <a:ext cx="4243979" cy="275787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6168008" y="4837494"/>
            <a:ext cx="4392488" cy="571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빨강</a:t>
            </a:r>
            <a:r>
              <a:rPr lang="en-US" altLang="ko-KR" sz="1600">
                <a:latin typeface="a타이틀고딕1"/>
                <a:ea typeface="a타이틀고딕1"/>
              </a:rPr>
              <a:t>,</a:t>
            </a:r>
            <a:r>
              <a:rPr lang="ko-KR" altLang="en-US" sz="1600">
                <a:latin typeface="a타이틀고딕1"/>
                <a:ea typeface="a타이틀고딕1"/>
              </a:rPr>
              <a:t> 초록</a:t>
            </a:r>
            <a:r>
              <a:rPr lang="en-US" altLang="ko-KR" sz="1600">
                <a:latin typeface="a타이틀고딕1"/>
                <a:ea typeface="a타이틀고딕1"/>
              </a:rPr>
              <a:t>,</a:t>
            </a:r>
            <a:r>
              <a:rPr lang="ko-KR" altLang="en-US" sz="1600">
                <a:latin typeface="a타이틀고딕1"/>
                <a:ea typeface="a타이틀고딕1"/>
              </a:rPr>
              <a:t> 파랑 슬라이더의 위치가 변경되었을 때</a:t>
            </a:r>
          </a:p>
          <a:p>
            <a:pPr algn="ctr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전역변수 빨강</a:t>
            </a:r>
            <a:r>
              <a:rPr lang="en-US" altLang="ko-KR" sz="1600">
                <a:latin typeface="a타이틀고딕1"/>
                <a:ea typeface="a타이틀고딕1"/>
              </a:rPr>
              <a:t>,</a:t>
            </a:r>
            <a:r>
              <a:rPr lang="ko-KR" altLang="en-US" sz="1600">
                <a:latin typeface="a타이틀고딕1"/>
                <a:ea typeface="a타이틀고딕1"/>
              </a:rPr>
              <a:t> 초록</a:t>
            </a:r>
            <a:r>
              <a:rPr lang="en-US" altLang="ko-KR" sz="1600">
                <a:latin typeface="a타이틀고딕1"/>
                <a:ea typeface="a타이틀고딕1"/>
              </a:rPr>
              <a:t>,</a:t>
            </a:r>
            <a:r>
              <a:rPr lang="ko-KR" altLang="en-US" sz="1600">
                <a:latin typeface="a타이틀고딕1"/>
                <a:ea typeface="a타이틀고딕1"/>
              </a:rPr>
              <a:t> 파랑에 위치</a:t>
            </a:r>
            <a:r>
              <a:rPr lang="en-US" altLang="ko-KR" sz="1600">
                <a:latin typeface="a타이틀고딕1"/>
                <a:ea typeface="a타이틀고딕1"/>
              </a:rPr>
              <a:t>(</a:t>
            </a:r>
            <a:r>
              <a:rPr lang="ko-KR" altLang="en-US" sz="1600">
                <a:latin typeface="a타이틀고딕1"/>
                <a:ea typeface="a타이틀고딕1"/>
              </a:rPr>
              <a:t>값</a:t>
            </a:r>
            <a:r>
              <a:rPr lang="en-US" altLang="ko-KR" sz="1600">
                <a:latin typeface="a타이틀고딕1"/>
                <a:ea typeface="a타이틀고딕1"/>
              </a:rPr>
              <a:t>)</a:t>
            </a:r>
            <a:r>
              <a:rPr lang="ko-KR" altLang="en-US" sz="1600">
                <a:latin typeface="a타이틀고딕1"/>
                <a:ea typeface="a타이틀고딕1"/>
              </a:rPr>
              <a:t>를 저장한다</a:t>
            </a:r>
            <a:r>
              <a:rPr lang="en-US" altLang="ko-KR" sz="1600">
                <a:latin typeface="a타이틀고딕1"/>
                <a:ea typeface="a타이틀고딕1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9" name="TextBox 13"/>
          <p:cNvSpPr txBox="1"/>
          <p:nvPr/>
        </p:nvSpPr>
        <p:spPr>
          <a:xfrm>
            <a:off x="1272404" y="365624"/>
            <a:ext cx="35910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1274661" y="744959"/>
            <a:ext cx="2589091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App Inventor - 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블록</a:t>
            </a:r>
          </a:p>
        </p:txBody>
      </p:sp>
      <p:cxnSp>
        <p:nvCxnSpPr>
          <p:cNvPr id="41" name="직선 연결선 10"/>
          <p:cNvCxnSpPr/>
          <p:nvPr/>
        </p:nvCxnSpPr>
        <p:spPr>
          <a:xfrm>
            <a:off x="5265414" y="888974"/>
            <a:ext cx="6409751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315580" y="4915664"/>
            <a:ext cx="7560840" cy="96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>
                <a:ea typeface="a타이틀고딕1"/>
              </a:rPr>
              <a:t>보내기 버튼을 클릭했을 때 블루투스를 통해 시리얼 모니터로 데이터를 전송한다</a:t>
            </a:r>
            <a:r>
              <a:rPr lang="en-US" altLang="ko-KR" sz="1600">
                <a:ea typeface="a타이틀고딕1"/>
              </a:rPr>
              <a:t>.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600">
                <a:ea typeface="a타이틀고딕1"/>
              </a:rPr>
              <a:t>블루투스에 연결이 돼있다면 빨강</a:t>
            </a:r>
            <a:r>
              <a:rPr lang="en-US" altLang="ko-KR" sz="1600">
                <a:ea typeface="a타이틀고딕1"/>
              </a:rPr>
              <a:t>,</a:t>
            </a:r>
            <a:r>
              <a:rPr lang="ko-KR" altLang="en-US" sz="1600">
                <a:ea typeface="a타이틀고딕1"/>
              </a:rPr>
              <a:t> 초록</a:t>
            </a:r>
            <a:r>
              <a:rPr lang="en-US" altLang="ko-KR" sz="1600">
                <a:ea typeface="a타이틀고딕1"/>
              </a:rPr>
              <a:t>,</a:t>
            </a:r>
            <a:r>
              <a:rPr lang="ko-KR" altLang="en-US" sz="1600">
                <a:ea typeface="a타이틀고딕1"/>
              </a:rPr>
              <a:t> 파랑의 값을 합쳐서 보내준다</a:t>
            </a:r>
            <a:r>
              <a:rPr lang="en-US" altLang="ko-KR" sz="1600">
                <a:ea typeface="a타이틀고딕1"/>
              </a:rPr>
              <a:t>.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600">
                <a:ea typeface="a타이틀고딕1"/>
              </a:rPr>
              <a:t>보내기 버튼을 클릭 하면 버튼이 노란색으로 변경된다</a:t>
            </a:r>
            <a:r>
              <a:rPr lang="en-US" altLang="ko-KR" sz="1600">
                <a:ea typeface="a타이틀고딕1"/>
              </a:rPr>
              <a:t>.</a:t>
            </a:r>
            <a:endParaRPr lang="ko-KR" altLang="en-US" sz="1600">
              <a:ea typeface="a타이틀고딕1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7987" y="1556792"/>
            <a:ext cx="6576024" cy="325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9" name="TextBox 13"/>
          <p:cNvSpPr txBox="1"/>
          <p:nvPr/>
        </p:nvSpPr>
        <p:spPr>
          <a:xfrm>
            <a:off x="1272404" y="365624"/>
            <a:ext cx="35910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1274661" y="744959"/>
            <a:ext cx="2589091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App Inventor - 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블록</a:t>
            </a:r>
          </a:p>
        </p:txBody>
      </p:sp>
      <p:cxnSp>
        <p:nvCxnSpPr>
          <p:cNvPr id="41" name="직선 연결선 10"/>
          <p:cNvCxnSpPr/>
          <p:nvPr/>
        </p:nvCxnSpPr>
        <p:spPr>
          <a:xfrm>
            <a:off x="5265414" y="888974"/>
            <a:ext cx="6409751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315580" y="4043544"/>
            <a:ext cx="7560840" cy="1185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ea typeface="a타이틀고딕1"/>
              </a:rPr>
              <a:t>시계</a:t>
            </a:r>
            <a:r>
              <a:rPr lang="en-US" altLang="ko-KR" sz="1600">
                <a:ea typeface="a타이틀고딕1"/>
              </a:rPr>
              <a:t>1</a:t>
            </a:r>
            <a:r>
              <a:rPr lang="ko-KR" altLang="en-US" sz="1600">
                <a:ea typeface="a타이틀고딕1"/>
              </a:rPr>
              <a:t>의 타이머가 작동할 때 블루투스에서 받는 데이터가 있다면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ea typeface="a타이틀고딕1"/>
              </a:rPr>
              <a:t>블루투스를 통해 받은 데이터를 전역변수에 저장하고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ea typeface="a타이틀고딕1"/>
              </a:rPr>
              <a:t>전역변수에 저장된 데이터를 레이블</a:t>
            </a:r>
            <a:r>
              <a:rPr lang="en-US" altLang="ko-KR" sz="1600">
                <a:ea typeface="a타이틀고딕1"/>
              </a:rPr>
              <a:t>1</a:t>
            </a:r>
            <a:r>
              <a:rPr lang="ko-KR" altLang="en-US" sz="1600">
                <a:ea typeface="a타이틀고딕1"/>
              </a:rPr>
              <a:t>에 텍스트로 보여준다</a:t>
            </a:r>
            <a:r>
              <a:rPr lang="en-US" altLang="ko-KR" sz="1600">
                <a:ea typeface="a타이틀고딕1"/>
              </a:rPr>
              <a:t>.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31380" y="2204864"/>
            <a:ext cx="9729240" cy="1507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en-US" altLang="ko-KR" sz="4000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1272404" y="365624"/>
            <a:ext cx="258141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결과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18" name="TextBox 10"/>
          <p:cNvSpPr txBox="1"/>
          <p:nvPr/>
        </p:nvSpPr>
        <p:spPr>
          <a:xfrm>
            <a:off x="1274661" y="744959"/>
            <a:ext cx="2697103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결과 시연 동영상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-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블루투스 이름 변경</a:t>
            </a:r>
            <a:endParaRPr kumimoji="0" lang="ko-KR" altLang="en-US" sz="1400" b="0" i="0" u="none" strike="noStrike" kern="1200" cap="none" spc="-100" normalizeH="0" baseline="0">
              <a:solidFill>
                <a:srgbClr val="3b3838"/>
              </a:solidFill>
              <a:latin typeface="a타이틀고딕1"/>
              <a:ea typeface="a타이틀고딕1"/>
            </a:endParaRPr>
          </a:p>
        </p:txBody>
      </p:sp>
      <p:cxnSp>
        <p:nvCxnSpPr>
          <p:cNvPr id="19" name="직선 연결선 10"/>
          <p:cNvCxnSpPr/>
          <p:nvPr/>
        </p:nvCxnSpPr>
        <p:spPr>
          <a:xfrm>
            <a:off x="4307631" y="888973"/>
            <a:ext cx="7367534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lEvJKZfyH90">
            <a:hlinkClick r:id="" action="ppaction://media"/>
          </p:cNvPr>
          <p:cNvPicPr>
            <a:picLocks noRot="1" noChangeAspect="1"/>
          </p:cNvPicPr>
          <p:nvPr>
            <a:videoFile r:link="rId2">
              <a:extLst>
                <a:ext uri="902D6385-CB7F-49a9-B0FC-64C1F869F237">
                  <hp:hncflashPr xmlns:hp="http://schemas.haansoft.com/office/presentation/8.0" scaleMode="0"/>
                </a:ext>
              </a:extLst>
            </a:videoFile>
          </p:nvPr>
        </p:nvPicPr>
        <p:blipFill rotWithShape="1">
          <a:blip r:embed="rId4"/>
          <a:stretch>
            <a:fillRect/>
          </a:stretch>
        </p:blipFill>
        <p:spPr>
          <a:xfrm>
            <a:off x="2511601" y="1736812"/>
            <a:ext cx="7168795" cy="4032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en-US" altLang="ko-KR" sz="4000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1272404" y="365624"/>
            <a:ext cx="258141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결과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18" name="TextBox 10"/>
          <p:cNvSpPr txBox="1"/>
          <p:nvPr/>
        </p:nvSpPr>
        <p:spPr>
          <a:xfrm>
            <a:off x="1274661" y="744959"/>
            <a:ext cx="2697103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결과 시연 동영상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-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3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색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LED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조명 제어</a:t>
            </a:r>
            <a:endParaRPr kumimoji="0" lang="ko-KR" altLang="en-US" sz="1400" b="0" i="0" u="none" strike="noStrike" kern="1200" cap="none" spc="-100" normalizeH="0" baseline="0">
              <a:solidFill>
                <a:srgbClr val="3b3838"/>
              </a:solidFill>
              <a:latin typeface="a타이틀고딕1"/>
              <a:ea typeface="a타이틀고딕1"/>
            </a:endParaRPr>
          </a:p>
        </p:txBody>
      </p:sp>
      <p:cxnSp>
        <p:nvCxnSpPr>
          <p:cNvPr id="19" name="직선 연결선 10"/>
          <p:cNvCxnSpPr/>
          <p:nvPr/>
        </p:nvCxnSpPr>
        <p:spPr>
          <a:xfrm>
            <a:off x="4307631" y="888973"/>
            <a:ext cx="7367534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철진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952342" y="1916832"/>
            <a:ext cx="6544256" cy="3708412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416" y="2276872"/>
            <a:ext cx="3936437" cy="2952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883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05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1272404" y="365624"/>
            <a:ext cx="20289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자체 평가 의견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32" name="TextBox 10"/>
          <p:cNvSpPr txBox="1"/>
          <p:nvPr/>
        </p:nvSpPr>
        <p:spPr>
          <a:xfrm>
            <a:off x="1274661" y="744959"/>
            <a:ext cx="2589091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후기</a:t>
            </a:r>
          </a:p>
        </p:txBody>
      </p:sp>
      <p:cxnSp>
        <p:nvCxnSpPr>
          <p:cNvPr id="33" name="직선 연결선 10"/>
          <p:cNvCxnSpPr/>
          <p:nvPr/>
        </p:nvCxnSpPr>
        <p:spPr>
          <a:xfrm>
            <a:off x="3938295" y="888973"/>
            <a:ext cx="7736870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595500" y="1376772"/>
            <a:ext cx="9001000" cy="1512168"/>
          </a:xfrm>
          <a:prstGeom prst="rect">
            <a:avLst/>
          </a:prstGeom>
          <a:noFill/>
          <a:ln cap="rnd">
            <a:solidFill>
              <a:schemeClr val="dk2">
                <a:alpha val="80000"/>
              </a:schemeClr>
            </a:solidFill>
            <a:prstDash val="lgDash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667508" y="1478330"/>
            <a:ext cx="792088" cy="36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a타이틀고딕2"/>
                <a:ea typeface="a타이틀고딕2"/>
              </a:rPr>
              <a:t>이철진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45650" y="1533643"/>
            <a:ext cx="7362818" cy="1118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>
                <a:latin typeface="a타이틀고딕1"/>
                <a:ea typeface="a타이틀고딕1"/>
              </a:rPr>
              <a:t>아두이노 코드 작성과 블록 코드를 작성할때 가장 어려움을 느꼈다.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400">
                <a:latin typeface="a타이틀고딕1"/>
                <a:ea typeface="a타이틀고딕1"/>
              </a:rPr>
              <a:t>블럭코드를 만들고 이후 해설부분에서 소화하지 못해 설명이 부족함을 느꼈다.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400">
                <a:latin typeface="a타이틀고딕1"/>
                <a:ea typeface="a타이틀고딕1"/>
              </a:rPr>
              <a:t>팀플을 하면서 잘하는 부분이나 분야가 조금씩 다 달라서 서로의 부족함을 채워나가며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400">
                <a:latin typeface="a타이틀고딕1"/>
                <a:ea typeface="a타이틀고딕1"/>
              </a:rPr>
              <a:t>조별과제를 진행했던 부분이 결과물로 나왔고, 이를 통해 부족한 부분을 많이 배우는 계기가 되었다.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595500" y="3032956"/>
            <a:ext cx="9001000" cy="1512168"/>
          </a:xfrm>
          <a:prstGeom prst="rect">
            <a:avLst/>
          </a:prstGeom>
          <a:noFill/>
          <a:ln w="12700" cap="rnd" cmpd="sng" algn="ctr">
            <a:solidFill>
              <a:srgbClr val="44546A">
                <a:alpha val="80000"/>
              </a:srgbClr>
            </a:solidFill>
            <a:prstDash val="lgDash"/>
            <a:bevel/>
          </a:ln>
        </p:spPr>
        <p:txBody>
          <a:bodyPr anchor="ctr"/>
          <a:lstStyle/>
          <a:p>
            <a:pPr mar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67508" y="3134514"/>
            <a:ext cx="828091" cy="359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정한영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45650" y="3356992"/>
            <a:ext cx="7362818" cy="860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블록 코드를 작성하는게 어렵게 느껴졌는데 여러번 반복해서 보다보니 조금은 익숙해졌다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.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 </a:t>
            </a:r>
          </a:p>
          <a:p>
            <a:pPr marL="0" indent="0" algn="l" rtl="0" eaLnBrk="0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앞으로 실습을 진행하면 항상 코드를 해석하는 연습을 많이 해야겠다는 생각이 들었다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.</a:t>
            </a:r>
          </a:p>
          <a:p>
            <a:pPr marL="0" indent="0" algn="l" rtl="0" eaLnBrk="0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팀으로 프로젝트를 진행하면서 서로의 부족한 점을 채워주며 같이 공부할 수 있는 점이 좋았다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.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595500" y="4689140"/>
            <a:ext cx="9001000" cy="1512168"/>
          </a:xfrm>
          <a:prstGeom prst="rect">
            <a:avLst/>
          </a:prstGeom>
          <a:noFill/>
          <a:ln w="12700" cap="rnd" cmpd="sng" algn="ctr">
            <a:solidFill>
              <a:srgbClr val="44546A">
                <a:alpha val="80000"/>
              </a:srgbClr>
            </a:solidFill>
            <a:prstDash val="lgDash"/>
            <a:bevel/>
          </a:ln>
        </p:spPr>
        <p:txBody>
          <a:bodyPr anchor="ctr"/>
          <a:lstStyle/>
          <a:p>
            <a:pPr mar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67508" y="4790698"/>
            <a:ext cx="828091" cy="360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한승훈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37409" y="4767114"/>
            <a:ext cx="73628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a타이틀고딕1"/>
                <a:ea typeface="a타이틀고딕1"/>
              </a:rPr>
              <a:t>이 프로젝트를 하면서 앱 인벤터 라는 것을 사용해 보았다</a:t>
            </a:r>
            <a:r>
              <a:rPr lang="en-US" altLang="ko-KR" sz="1400">
                <a:solidFill>
                  <a:srgbClr val="000000"/>
                </a:solidFill>
                <a:latin typeface="a타이틀고딕1"/>
                <a:ea typeface="a타이틀고딕1"/>
              </a:rPr>
              <a:t>.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a타이틀고딕1"/>
                <a:ea typeface="a타이틀고딕1"/>
              </a:rPr>
              <a:t>디자이너 쪽 에서는 이해가 빨리 돼서 좋았으나 블록에서는 왜 여기서 저게 들어가야하는지</a:t>
            </a:r>
            <a:r>
              <a:rPr lang="en-US" altLang="ko-KR" sz="1400">
                <a:solidFill>
                  <a:srgbClr val="000000"/>
                </a:solidFill>
                <a:latin typeface="a타이틀고딕1"/>
                <a:ea typeface="a타이틀고딕1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a타이틀고딕1"/>
                <a:ea typeface="a타이틀고딕1"/>
              </a:rPr>
              <a:t> 이해가 잘 안됬다</a:t>
            </a:r>
            <a:r>
              <a:rPr lang="en-US" altLang="ko-KR" sz="1400">
                <a:solidFill>
                  <a:srgbClr val="000000"/>
                </a:solidFill>
                <a:latin typeface="a타이틀고딕1"/>
                <a:ea typeface="a타이틀고딕1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a타이틀고딕1"/>
                <a:ea typeface="a타이틀고딕1"/>
              </a:rPr>
              <a:t>그래서 나는 이해를 하고 싶어서 직접 실행 결과와 비교해보고</a:t>
            </a:r>
            <a:r>
              <a:rPr lang="en-US" altLang="ko-KR" sz="1400">
                <a:solidFill>
                  <a:srgbClr val="000000"/>
                </a:solidFill>
                <a:latin typeface="a타이틀고딕1"/>
                <a:ea typeface="a타이틀고딕1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a타이틀고딕1"/>
                <a:ea typeface="a타이틀고딕1"/>
              </a:rPr>
              <a:t> 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a타이틀고딕1"/>
                <a:ea typeface="a타이틀고딕1"/>
              </a:rPr>
              <a:t>책도 읽어보면서 블록에 대한 이해도를 점점 높여 나갔다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a타이틀고딕1"/>
                <a:ea typeface="a타이틀고딕1"/>
              </a:rPr>
              <a:t>다음에 앱 인벤터를 사용하게 되면 조금 더 수월하게 사용 할 수 있다는 생각을 하고있다</a:t>
            </a:r>
            <a:r>
              <a:rPr lang="en-US" altLang="ko-KR" sz="1400">
                <a:solidFill>
                  <a:srgbClr val="000000"/>
                </a:solidFill>
                <a:latin typeface="a타이틀고딕1"/>
                <a:ea typeface="a타이틀고딕1"/>
              </a:rPr>
              <a:t>.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12982" y="5157192"/>
            <a:ext cx="12204982" cy="1719460"/>
            <a:chOff x="-12982" y="4534655"/>
            <a:chExt cx="12204982" cy="2341997"/>
          </a:xfrm>
        </p:grpSpPr>
        <p:sp>
          <p:nvSpPr>
            <p:cNvPr id="2" name="순서도: 문서 3"/>
            <p:cNvSpPr/>
            <p:nvPr/>
          </p:nvSpPr>
          <p:spPr>
            <a:xfrm flipH="1" flipV="1">
              <a:off x="-2102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04074">
                    <a:alpha val="76860"/>
                  </a:srgbClr>
                </a:gs>
                <a:gs pos="100000">
                  <a:srgbClr val="E2B6B4">
                    <a:alpha val="77650"/>
                  </a:srgbClr>
                </a:gs>
              </a:gsLst>
              <a:lin ang="12600000" scaled="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" name="순서도: 문서 3"/>
            <p:cNvSpPr/>
            <p:nvPr/>
          </p:nvSpPr>
          <p:spPr>
            <a:xfrm flipH="1" flipV="1">
              <a:off x="-12982" y="4721022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04074">
                    <a:alpha val="78820"/>
                  </a:srgbClr>
                </a:gs>
                <a:gs pos="100000">
                  <a:srgbClr val="E2B6B4">
                    <a:alpha val="76860"/>
                  </a:srgbClr>
                </a:gs>
              </a:gsLst>
              <a:lin ang="12600000" scaled="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" name="자유형 12"/>
            <p:cNvSpPr/>
            <p:nvPr/>
          </p:nvSpPr>
          <p:spPr>
            <a:xfrm flipH="1" flipV="1">
              <a:off x="3480397" y="4534655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304074">
                    <a:alpha val="78820"/>
                  </a:srgbClr>
                </a:gs>
                <a:gs pos="100000">
                  <a:srgbClr val="E2B6B4">
                    <a:alpha val="76860"/>
                  </a:srgbClr>
                </a:gs>
              </a:gsLst>
              <a:lin ang="12600000" scaled="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" name="자유형 13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304074">
                    <a:alpha val="76860"/>
                  </a:srgbClr>
                </a:gs>
                <a:gs pos="0">
                  <a:srgbClr val="E2B6B4">
                    <a:alpha val="76860"/>
                  </a:srgbClr>
                </a:gs>
              </a:gsLst>
              <a:lin ang="12600000" scaled="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8" name="그룹 3"/>
          <p:cNvGrpSpPr/>
          <p:nvPr/>
        </p:nvGrpSpPr>
        <p:grpSpPr>
          <a:xfrm rot="10800000">
            <a:off x="-12981" y="-5444"/>
            <a:ext cx="12204982" cy="1687737"/>
            <a:chOff x="-12982" y="4534655"/>
            <a:chExt cx="12204982" cy="2341997"/>
          </a:xfrm>
        </p:grpSpPr>
        <p:sp>
          <p:nvSpPr>
            <p:cNvPr id="9" name="순서도: 문서 3"/>
            <p:cNvSpPr/>
            <p:nvPr/>
          </p:nvSpPr>
          <p:spPr>
            <a:xfrm flipH="1" flipV="1">
              <a:off x="-2102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04074">
                    <a:alpha val="76860"/>
                  </a:srgbClr>
                </a:gs>
                <a:gs pos="100000">
                  <a:srgbClr val="E2B6B4">
                    <a:alpha val="77650"/>
                  </a:srgbClr>
                </a:gs>
              </a:gsLst>
              <a:lin ang="12600000" scaled="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" name="순서도: 문서 3"/>
            <p:cNvSpPr/>
            <p:nvPr/>
          </p:nvSpPr>
          <p:spPr>
            <a:xfrm flipH="1" flipV="1">
              <a:off x="-12982" y="4721022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04074">
                    <a:alpha val="78820"/>
                  </a:srgbClr>
                </a:gs>
                <a:gs pos="100000">
                  <a:srgbClr val="E2B6B4">
                    <a:alpha val="76860"/>
                  </a:srgbClr>
                </a:gs>
              </a:gsLst>
              <a:lin ang="12600000" scaled="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" name="자유형 6"/>
            <p:cNvSpPr/>
            <p:nvPr/>
          </p:nvSpPr>
          <p:spPr>
            <a:xfrm flipH="1" flipV="1">
              <a:off x="3480397" y="4534655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304074">
                    <a:alpha val="78820"/>
                  </a:srgbClr>
                </a:gs>
                <a:gs pos="100000">
                  <a:srgbClr val="E2B6B4">
                    <a:alpha val="76860"/>
                  </a:srgbClr>
                </a:gs>
              </a:gsLst>
              <a:lin ang="12600000" scaled="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" name="자유형 7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304074">
                    <a:alpha val="76860"/>
                  </a:srgbClr>
                </a:gs>
                <a:gs pos="0">
                  <a:srgbClr val="E2B6B4">
                    <a:alpha val="76860"/>
                  </a:srgbClr>
                </a:gs>
              </a:gsLst>
              <a:lin ang="12600000" scaled="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11824" y="3125353"/>
            <a:ext cx="3168352" cy="60729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u="none" strike="noStrike" kern="1200" cap="none" spc="-10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감사합니다</a:t>
            </a:r>
            <a:r>
              <a:rPr kumimoji="0" lang="en-US" altLang="ko-KR" sz="4000" b="0" i="0" u="none" strike="noStrike" kern="1200" cap="none" spc="-10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3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90321" y="2420888"/>
            <a:ext cx="3132468" cy="36041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01. </a:t>
            </a: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프로젝트 개요</a:t>
            </a:r>
            <a:endParaRPr lang="ko-KR" altLang="en-US" sz="2400">
              <a:solidFill>
                <a:schemeClr val="dk1"/>
              </a:solidFill>
              <a:latin typeface="a타이틀고딕1"/>
              <a:ea typeface="a타이틀고딕1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0321" y="3170294"/>
            <a:ext cx="4237847" cy="35605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02. </a:t>
            </a: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프로젝트 팀 구성 및 역할</a:t>
            </a:r>
            <a:endParaRPr lang="ko-KR" altLang="en-US" sz="2400">
              <a:solidFill>
                <a:schemeClr val="dk1"/>
              </a:solidFill>
              <a:latin typeface="a타이틀고딕1"/>
              <a:ea typeface="a타이틀고딕1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90320" y="3919700"/>
            <a:ext cx="4514192" cy="35912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03. </a:t>
            </a: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프로젝트 수행 절차 및 방법</a:t>
            </a:r>
            <a:endParaRPr lang="ko-KR" altLang="en-US" sz="2400">
              <a:solidFill>
                <a:schemeClr val="dk1"/>
              </a:solidFill>
              <a:latin typeface="a타이틀고딕1"/>
              <a:ea typeface="a타이틀고딕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0321" y="4669106"/>
            <a:ext cx="3820678" cy="36009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04. </a:t>
            </a: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프로젝트 수행 결과</a:t>
            </a:r>
            <a:endParaRPr lang="ko-KR" altLang="en-US" sz="2400">
              <a:solidFill>
                <a:schemeClr val="dk1"/>
              </a:solidFill>
              <a:latin typeface="a타이틀고딕1"/>
              <a:ea typeface="a타이틀고딕1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90321" y="5418511"/>
            <a:ext cx="3132468" cy="35573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05. </a:t>
            </a: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a타이틀고딕1"/>
                <a:ea typeface="a타이틀고딕1"/>
              </a:rPr>
              <a:t>자체 평가 의견</a:t>
            </a:r>
            <a:endParaRPr lang="ko-KR" altLang="en-US" sz="2400">
              <a:solidFill>
                <a:schemeClr val="dk1"/>
              </a:solidFill>
              <a:latin typeface="a타이틀고딕1"/>
              <a:ea typeface="a타이틀고딕1"/>
            </a:endParaRPr>
          </a:p>
        </p:txBody>
      </p:sp>
      <p:grpSp>
        <p:nvGrpSpPr>
          <p:cNvPr id="8196" name="그룹 3"/>
          <p:cNvGrpSpPr/>
          <p:nvPr/>
        </p:nvGrpSpPr>
        <p:grpSpPr>
          <a:xfrm rot="10800000">
            <a:off x="-12982" y="-5444"/>
            <a:ext cx="12204982" cy="2341997"/>
            <a:chOff x="-12982" y="4534655"/>
            <a:chExt cx="12204982" cy="2341997"/>
          </a:xfrm>
        </p:grpSpPr>
        <p:sp>
          <p:nvSpPr>
            <p:cNvPr id="8197" name="순서도: 문서 3"/>
            <p:cNvSpPr/>
            <p:nvPr/>
          </p:nvSpPr>
          <p:spPr>
            <a:xfrm flipH="1" flipV="1">
              <a:off x="-2102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04074">
                    <a:alpha val="77000"/>
                  </a:srgbClr>
                </a:gs>
                <a:gs pos="100000">
                  <a:srgbClr val="E2B6B4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98" name="순서도: 문서 3"/>
            <p:cNvSpPr/>
            <p:nvPr/>
          </p:nvSpPr>
          <p:spPr>
            <a:xfrm flipH="1" flipV="1">
              <a:off x="-12982" y="4721022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04074">
                    <a:alpha val="79000"/>
                  </a:srgbClr>
                </a:gs>
                <a:gs pos="100000">
                  <a:srgbClr val="E2B6B4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99" name="자유형 6"/>
            <p:cNvSpPr/>
            <p:nvPr/>
          </p:nvSpPr>
          <p:spPr>
            <a:xfrm flipH="1" flipV="1">
              <a:off x="3480397" y="4534655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304074">
                    <a:alpha val="79000"/>
                  </a:srgbClr>
                </a:gs>
                <a:gs pos="100000">
                  <a:srgbClr val="E2B6B4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00" name="자유형 7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304074">
                    <a:alpha val="77000"/>
                  </a:srgbClr>
                </a:gs>
                <a:gs pos="0">
                  <a:srgbClr val="E2B6B4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01" name="제목 1"/>
          <p:cNvSpPr>
            <a:spLocks noGrp="1"/>
          </p:cNvSpPr>
          <p:nvPr/>
        </p:nvSpPr>
        <p:spPr>
          <a:xfrm>
            <a:off x="1725724" y="584684"/>
            <a:ext cx="2030016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rtl="0" eaLnBrk="0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bg1"/>
                </a:solidFill>
                <a:latin typeface="a타이틀고딕2"/>
                <a:ea typeface="a타이틀고딕2"/>
              </a:rPr>
              <a:t>목 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25" name="직선 연결선 10"/>
          <p:cNvCxnSpPr/>
          <p:nvPr/>
        </p:nvCxnSpPr>
        <p:spPr>
          <a:xfrm>
            <a:off x="3722933" y="888975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1272404" y="365624"/>
            <a:ext cx="19527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개요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7" name="TextBox 10"/>
          <p:cNvSpPr txBox="1"/>
          <p:nvPr/>
        </p:nvSpPr>
        <p:spPr>
          <a:xfrm>
            <a:off x="1274661" y="744959"/>
            <a:ext cx="2398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프로젝트 주제 및 요구사항 분석</a:t>
            </a:r>
          </a:p>
        </p:txBody>
      </p:sp>
      <p:sp>
        <p:nvSpPr>
          <p:cNvPr id="28" name="TextBox 14"/>
          <p:cNvSpPr txBox="1"/>
          <p:nvPr/>
        </p:nvSpPr>
        <p:spPr>
          <a:xfrm>
            <a:off x="6204012" y="1913218"/>
            <a:ext cx="504056" cy="469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a타이틀고딕1"/>
                <a:ea typeface="a타이틀고딕1"/>
              </a:rPr>
              <a:t>▶</a:t>
            </a:r>
            <a:endParaRPr kumimoji="0" lang="ko-KR" altLang="en-US" sz="2500" b="1" i="0" u="none" strike="noStrike" kern="1200" cap="none" spc="0" normalizeH="0" baseline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a타이틀고딕1"/>
              <a:ea typeface="a타이틀고딕1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627800" y="1961780"/>
            <a:ext cx="4184724" cy="369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900" b="0" i="0" u="none" strike="noStrike" kern="1200" cap="none" spc="-100" normalizeH="0" baseline="0">
                <a:solidFill>
                  <a:srgbClr val="3B3838"/>
                </a:solidFill>
                <a:latin typeface="a타이틀고딕2"/>
                <a:ea typeface="a타이틀고딕2"/>
              </a:rPr>
              <a:t>블루투스를 사용한 스마트 조명제어 시스템</a:t>
            </a:r>
          </a:p>
        </p:txBody>
      </p:sp>
      <p:sp>
        <p:nvSpPr>
          <p:cNvPr id="32" name="TextBox 14"/>
          <p:cNvSpPr txBox="1"/>
          <p:nvPr/>
        </p:nvSpPr>
        <p:spPr>
          <a:xfrm>
            <a:off x="6204012" y="2597294"/>
            <a:ext cx="504056" cy="4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a타이틀고딕1"/>
                <a:ea typeface="a타이틀고딕1"/>
              </a:rPr>
              <a:t>▶</a:t>
            </a:r>
            <a:endParaRPr kumimoji="0" lang="ko-KR" altLang="en-US" sz="2500" b="1" i="0" u="none" strike="noStrike" kern="1200" cap="none" spc="0" normalizeH="0" baseline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a타이틀고딕1"/>
              <a:ea typeface="a타이틀고딕1"/>
            </a:endParaRPr>
          </a:p>
        </p:txBody>
      </p:sp>
      <p:sp>
        <p:nvSpPr>
          <p:cNvPr id="33" name="TextBox 10"/>
          <p:cNvSpPr txBox="1"/>
          <p:nvPr/>
        </p:nvSpPr>
        <p:spPr>
          <a:xfrm>
            <a:off x="6627800" y="2645856"/>
            <a:ext cx="3766548" cy="371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900" b="0" i="0" u="none" strike="noStrike" kern="1200" cap="none" spc="-100" normalizeH="0" baseline="0">
                <a:solidFill>
                  <a:srgbClr val="3B3838"/>
                </a:solidFill>
                <a:latin typeface="a타이틀고딕2"/>
                <a:ea typeface="a타이틀고딕2"/>
              </a:rPr>
              <a:t>요구사항 분석</a:t>
            </a:r>
          </a:p>
        </p:txBody>
      </p:sp>
      <p:sp>
        <p:nvSpPr>
          <p:cNvPr id="34" name="TextBox 10"/>
          <p:cNvSpPr txBox="1"/>
          <p:nvPr/>
        </p:nvSpPr>
        <p:spPr>
          <a:xfrm>
            <a:off x="6469912" y="3049411"/>
            <a:ext cx="4990684" cy="2597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1.</a:t>
            </a: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 사용자는 </a:t>
            </a: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QR</a:t>
            </a: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코드를 통해 스마트폰과 앱인벤터를 연동하여 </a:t>
            </a: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    메인화면에 접속할 수 있어야 한다</a:t>
            </a: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.</a:t>
            </a: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ko-KR" sz="1500" b="0" i="0" u="none" strike="noStrike" kern="1200" cap="none" spc="-100" normalizeH="0" baseline="0">
              <a:solidFill>
                <a:srgbClr val="3B3838"/>
              </a:solidFill>
              <a:latin typeface="a타이틀고딕1"/>
              <a:ea typeface="a타이틀고딕1"/>
            </a:endParaRP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2.</a:t>
            </a: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 메인화면의 블루투스 연결하기 버튼을 누르면 연결 가능한</a:t>
            </a: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    블루투스 목록이 뜨고 연결을 원하는 블루투스를 선택하면</a:t>
            </a: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    블루투스에 연결됐다는 메세지와 함께 블루투스에 연결된다</a:t>
            </a: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.</a:t>
            </a: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ko-KR" sz="1500" b="0" i="0" u="none" strike="noStrike" kern="1200" cap="none" spc="-100" normalizeH="0" baseline="0">
              <a:solidFill>
                <a:srgbClr val="3B3838"/>
              </a:solidFill>
              <a:latin typeface="a타이틀고딕1"/>
              <a:ea typeface="a타이틀고딕1"/>
            </a:endParaRP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3.</a:t>
            </a: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 원하는 색상을 </a:t>
            </a: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R, G, B</a:t>
            </a: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슬라이더를 이용하여 설정하고 보내기</a:t>
            </a: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    버튼을 눌러 </a:t>
            </a: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LED</a:t>
            </a: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조명을 켤 수 있어야 한다</a:t>
            </a: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.</a:t>
            </a: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500" b="0" i="0" u="none" strike="noStrike" kern="1200" cap="none" spc="-100" normalizeH="0" baseline="0">
              <a:solidFill>
                <a:srgbClr val="3B3838"/>
              </a:solidFill>
              <a:latin typeface="a타이틀고딕1"/>
              <a:ea typeface="a타이틀고딕1"/>
            </a:endParaRPr>
          </a:p>
          <a:p>
            <a:pPr marL="0" indent="0" algn="l" rtl="0" eaLnBrk="0" latinLnBrk="0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4.</a:t>
            </a:r>
            <a:r>
              <a:rPr kumimoji="0" lang="ko-KR" altLang="en-US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 연결끊기 버튼을 누르면 블루투스 연결을 해제할 수 있어야 한다</a:t>
            </a:r>
            <a:r>
              <a:rPr kumimoji="0" lang="en-US" altLang="ko-KR" sz="15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.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5440" y="2096852"/>
            <a:ext cx="4799856" cy="3599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25" name="직선 연결선 10"/>
          <p:cNvCxnSpPr/>
          <p:nvPr/>
        </p:nvCxnSpPr>
        <p:spPr>
          <a:xfrm>
            <a:off x="3722933" y="888975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1272404" y="365624"/>
            <a:ext cx="19527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개요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8" name="TextBox 10"/>
          <p:cNvSpPr txBox="1"/>
          <p:nvPr/>
        </p:nvSpPr>
        <p:spPr>
          <a:xfrm>
            <a:off x="1274661" y="744959"/>
            <a:ext cx="2398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개발 환경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0036" y="2641265"/>
            <a:ext cx="2924175" cy="20478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9048" y="2792422"/>
            <a:ext cx="2564904" cy="1745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523492" y="2060981"/>
          <a:ext cx="9147705" cy="327622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91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3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0">
                          <a:solidFill>
                            <a:schemeClr val="bg1"/>
                          </a:solidFill>
                          <a:latin typeface="a타이틀고딕2"/>
                          <a:ea typeface="a타이틀고딕2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0">
                          <a:solidFill>
                            <a:schemeClr val="bg1"/>
                          </a:solidFill>
                          <a:latin typeface="a타이틀고딕2"/>
                          <a:ea typeface="a타이틀고딕2"/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0">
                          <a:solidFill>
                            <a:schemeClr val="bg1"/>
                          </a:solidFill>
                          <a:latin typeface="a타이틀고딕2"/>
                          <a:ea typeface="a타이틀고딕2"/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62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b="0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a타이틀고딕1"/>
                          <a:ea typeface="a타이틀고딕1"/>
                        </a:rPr>
                        <a:t>이 철 진</a:t>
                      </a:r>
                      <a:endParaRPr lang="ko-KR" altLang="en-US" sz="1600">
                        <a:latin typeface="a타이틀고딕1"/>
                        <a:ea typeface="a타이틀고딕1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a타이틀고딕1"/>
                          <a:ea typeface="a타이틀고딕1"/>
                        </a:rPr>
                        <a:t>팀원</a:t>
                      </a:r>
                      <a:endParaRPr lang="ko-KR" altLang="en-US" sz="1600">
                        <a:latin typeface="a타이틀고딕1"/>
                        <a:ea typeface="a타이틀고딕1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57200" marR="0" lvl="1" indent="0" algn="l" defTabSz="914400" rtl="0" eaLnBrk="1" latinLnBrk="1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600" b="1" i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▶</a:t>
                      </a:r>
                      <a:r>
                        <a:rPr lang="ko-KR" altLang="en-US" sz="1600" b="1" i="0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 </a:t>
                      </a:r>
                      <a:r>
                        <a:rPr lang="ko-KR" altLang="en-US" sz="16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프로젝트 사전 계획</a:t>
                      </a:r>
                    </a:p>
                    <a:p>
                      <a:pPr marL="457200" marR="0" lvl="1" indent="0" algn="l" defTabSz="914400" rtl="0" eaLnBrk="1" latinLnBrk="1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600" b="1" i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▶</a:t>
                      </a:r>
                      <a:r>
                        <a:rPr lang="ko-KR" altLang="en-US" sz="1600" b="1" i="0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 </a:t>
                      </a:r>
                      <a:r>
                        <a:rPr lang="ko-KR" altLang="en-US" sz="16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프로젝트 설계 및 구현</a:t>
                      </a:r>
                    </a:p>
                    <a:p>
                      <a:pPr marL="457200" marR="0" lvl="1" indent="0" algn="l" defTabSz="914400" rtl="0" eaLnBrk="1" latinLnBrk="1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600" b="1" i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▶</a:t>
                      </a:r>
                      <a:r>
                        <a:rPr lang="ko-KR" altLang="en-US" sz="1600" b="1" i="0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 </a:t>
                      </a:r>
                      <a:r>
                        <a:rPr lang="ko-KR" altLang="en-US" sz="16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결과 테스트 및 디버깅</a:t>
                      </a:r>
                    </a:p>
                    <a:p>
                      <a:pPr marL="457200" marR="0" lvl="1" indent="0" algn="l" defTabSz="914400" rtl="0" eaLnBrk="1" latinLnBrk="1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600" b="1" i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▶</a:t>
                      </a:r>
                      <a:r>
                        <a:rPr lang="ko-KR" altLang="en-US" sz="1600" b="1" i="0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 </a:t>
                      </a:r>
                      <a:r>
                        <a:rPr lang="ko-KR" altLang="en-US" sz="16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결과물 시연 영상 촬영 및 </a:t>
                      </a:r>
                      <a:r>
                        <a:rPr lang="en-US" altLang="ko-KR" sz="16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PPT</a:t>
                      </a:r>
                      <a:r>
                        <a:rPr lang="ko-KR" altLang="en-US" sz="16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 제작</a:t>
                      </a:r>
                      <a:endParaRPr lang="ko-KR" altLang="en-US" sz="1600" b="0" i="0" u="none" spc="-10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타이틀고딕1"/>
                        <a:ea typeface="a타이틀고딕1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62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b="0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a타이틀고딕1"/>
                          <a:ea typeface="a타이틀고딕1"/>
                        </a:rPr>
                        <a:t>한 승 훈</a:t>
                      </a:r>
                      <a:endParaRPr kumimoji="0" lang="ko-KR" altLang="en-US" sz="1600" b="0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1"/>
                        <a:ea typeface="a타이틀고딕1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b="0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a타이틀고딕1"/>
                          <a:ea typeface="a타이틀고딕1"/>
                        </a:rPr>
                        <a:t>팀원</a:t>
                      </a:r>
                      <a:endParaRPr kumimoji="0" lang="en-US" altLang="ko-KR" sz="1600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a타이틀고딕1"/>
                        <a:ea typeface="a타이틀고딕1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62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a타이틀고딕1"/>
                          <a:ea typeface="a타이틀고딕1"/>
                        </a:rPr>
                        <a:t>정 한 영</a:t>
                      </a:r>
                      <a:endParaRPr kumimoji="0" lang="ko-KR" altLang="en-US" sz="1600" b="0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a타이틀고딕1"/>
                        <a:ea typeface="a타이틀고딕1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a타이틀고딕1"/>
                          <a:ea typeface="a타이틀고딕1"/>
                        </a:rPr>
                        <a:t>팀원</a:t>
                      </a:r>
                      <a:endParaRPr kumimoji="0" lang="ko-KR" altLang="en-US" sz="1600" b="0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1"/>
                        <a:ea typeface="a타이틀고딕1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02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cxnSp>
        <p:nvCxnSpPr>
          <p:cNvPr id="23" name="직선 연결선 10"/>
          <p:cNvCxnSpPr/>
          <p:nvPr/>
        </p:nvCxnSpPr>
        <p:spPr>
          <a:xfrm>
            <a:off x="5265414" y="888974"/>
            <a:ext cx="6409751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/>
          <p:cNvSpPr txBox="1"/>
          <p:nvPr/>
        </p:nvSpPr>
        <p:spPr>
          <a:xfrm>
            <a:off x="1272403" y="365624"/>
            <a:ext cx="3305312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팀 구성 및 역할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274661" y="744959"/>
            <a:ext cx="2398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팀원 역할 및 담당 업무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521051" y="2035237"/>
          <a:ext cx="9149897" cy="333797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49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4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2000" b="0" spc="-100">
                          <a:solidFill>
                            <a:schemeClr val="bg1"/>
                          </a:solidFill>
                          <a:latin typeface="a타이틀고딕2"/>
                          <a:ea typeface="a타이틀고딕2"/>
                        </a:rPr>
                        <a:t>기간</a:t>
                      </a:r>
                      <a:endParaRPr lang="ko-KR" altLang="en-US" sz="2000" b="0" spc="-100">
                        <a:solidFill>
                          <a:schemeClr val="bg1"/>
                        </a:solidFill>
                        <a:ea typeface="a타이틀고딕2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2000" b="0" spc="-100">
                          <a:solidFill>
                            <a:schemeClr val="bg1"/>
                          </a:solidFill>
                          <a:latin typeface="a타이틀고딕2"/>
                          <a:ea typeface="a타이틀고딕2"/>
                        </a:rPr>
                        <a:t>활동</a:t>
                      </a:r>
                      <a:endParaRPr lang="ko-KR" altLang="en-US" sz="2000" b="0" spc="-100">
                        <a:solidFill>
                          <a:schemeClr val="bg1"/>
                        </a:solidFill>
                        <a:ea typeface="a타이틀고딕2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299">
                <a:tc>
                  <a:txBody>
                    <a:bodyPr/>
                    <a:lstStyle/>
                    <a:p>
                      <a:pPr marL="457200" marR="0" lvl="1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0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▶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 10/12(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수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) ~ 10/13(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목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0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타이틀고딕1"/>
                          <a:ea typeface="a타이틀고딕1"/>
                        </a:rPr>
                        <a:t>▶ 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프로젝트 사전 계획</a:t>
                      </a:r>
                    </a:p>
                    <a:p>
                      <a:pPr marL="457200" marR="0" lvl="1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0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타이틀고딕1"/>
                          <a:ea typeface="a타이틀고딕1"/>
                        </a:rPr>
                        <a:t>▶ 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프로젝트 설계 및 구현</a:t>
                      </a:r>
                    </a:p>
                    <a:p>
                      <a:pPr marL="457200" marR="0" lvl="1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0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타이틀고딕1"/>
                          <a:ea typeface="a타이틀고딕1"/>
                        </a:rPr>
                        <a:t>▶ 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결과 테스트 및 디버깅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299">
                <a:tc>
                  <a:txBody>
                    <a:bodyPr/>
                    <a:lstStyle/>
                    <a:p>
                      <a:pPr marL="457200" marR="0" lvl="1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0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a타이틀고딕1"/>
                          <a:ea typeface="a타이틀고딕1"/>
                        </a:rPr>
                        <a:t>▶ 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10/13(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목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)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 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~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 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10/18(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화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0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타이틀고딕1"/>
                          <a:ea typeface="a타이틀고딕1"/>
                        </a:rPr>
                        <a:t>▶ 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결과물 시연 영상 촬영</a:t>
                      </a:r>
                      <a:endParaRPr lang="ko-KR" altLang="en-US" sz="1500" b="0" i="0" u="none" spc="-10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타이틀고딕1"/>
                        <a:ea typeface="a타이틀고딕1"/>
                      </a:endParaRPr>
                    </a:p>
                    <a:p>
                      <a:pPr marL="457200" marR="0" lvl="1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0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타이틀고딕1"/>
                          <a:ea typeface="a타이틀고딕1"/>
                        </a:rPr>
                        <a:t>▶ 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PPT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1"/>
                          <a:ea typeface="a타이틀고딕1"/>
                        </a:rPr>
                        <a:t> 작성</a:t>
                      </a:r>
                      <a:endParaRPr lang="ko-KR" altLang="en-US" sz="1500" b="1" i="0" spc="-100">
                        <a:solidFill>
                          <a:schemeClr val="accent2"/>
                        </a:solidFill>
                        <a:effectLst/>
                        <a:latin typeface="a타이틀고딕1"/>
                        <a:ea typeface="a타이틀고딕1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9" name="TextBox 13"/>
          <p:cNvSpPr txBox="1"/>
          <p:nvPr/>
        </p:nvSpPr>
        <p:spPr>
          <a:xfrm>
            <a:off x="1272404" y="365624"/>
            <a:ext cx="35910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1274661" y="744959"/>
            <a:ext cx="2398395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프로젝트 수행 기간 및 활동</a:t>
            </a:r>
          </a:p>
        </p:txBody>
      </p:sp>
      <p:cxnSp>
        <p:nvCxnSpPr>
          <p:cNvPr id="41" name="직선 연결선 10"/>
          <p:cNvCxnSpPr/>
          <p:nvPr/>
        </p:nvCxnSpPr>
        <p:spPr>
          <a:xfrm>
            <a:off x="5265414" y="888974"/>
            <a:ext cx="6409751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9" name="TextBox 13"/>
          <p:cNvSpPr txBox="1"/>
          <p:nvPr/>
        </p:nvSpPr>
        <p:spPr>
          <a:xfrm>
            <a:off x="1272404" y="365624"/>
            <a:ext cx="35910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1274661" y="744959"/>
            <a:ext cx="4353287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Arduino 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소스 코드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-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블루투스 통신설정 및 이름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&amp;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비밀번호 변경</a:t>
            </a:r>
          </a:p>
        </p:txBody>
      </p:sp>
      <p:cxnSp>
        <p:nvCxnSpPr>
          <p:cNvPr id="41" name="직선 연결선 10"/>
          <p:cNvCxnSpPr/>
          <p:nvPr/>
        </p:nvCxnSpPr>
        <p:spPr>
          <a:xfrm>
            <a:off x="5819732" y="888973"/>
            <a:ext cx="5855433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5500" y="1556792"/>
            <a:ext cx="5228049" cy="451167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015880" y="1547267"/>
            <a:ext cx="5688632" cy="335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SoftwareSerial 통신을 사용하기 위해 라이브러리를 등록한다.</a:t>
            </a:r>
            <a:endParaRPr lang="ko-KR" altLang="en-US" sz="1600">
              <a:ea typeface="a타이틀고딕1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79876" y="2282577"/>
            <a:ext cx="5688632" cy="57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//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 btSerial이라는 이름으로 클래스를 생성하고, </a:t>
            </a:r>
          </a:p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      핀 번호를 RX핀은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0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번, TX핀은 1번으로 설정한다.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79876" y="2843411"/>
            <a:ext cx="5688632" cy="336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//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 PC와 아두이노의 시리얼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통신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속도를 9600으로 설정한다.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79876" y="3110689"/>
            <a:ext cx="5688632" cy="335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//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 b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t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Serial의 통신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</a:rPr>
              <a:t>속도를 9600으로 설정한다.</a:t>
            </a:r>
          </a:p>
        </p:txBody>
      </p:sp>
      <p:sp>
        <p:nvSpPr>
          <p:cNvPr id="53" name="TextBox 51"/>
          <p:cNvSpPr txBox="1"/>
          <p:nvPr/>
        </p:nvSpPr>
        <p:spPr>
          <a:xfrm>
            <a:off x="4979876" y="4149080"/>
            <a:ext cx="6552728" cy="33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// 블루투스 시리얼통신으로 데이터를 받으면 PC 시리얼통신으로 보내준다.</a:t>
            </a:r>
            <a:endParaRPr lang="ko-KR" altLang="en-US" sz="1600">
              <a:ea typeface="a타이틀고딕1"/>
            </a:endParaRPr>
          </a:p>
        </p:txBody>
      </p:sp>
      <p:sp>
        <p:nvSpPr>
          <p:cNvPr id="55" name="TextBox 51"/>
          <p:cNvSpPr txBox="1"/>
          <p:nvPr/>
        </p:nvSpPr>
        <p:spPr>
          <a:xfrm>
            <a:off x="4979876" y="4929914"/>
            <a:ext cx="6552728" cy="335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a타이틀고딕1"/>
                <a:ea typeface="a타이틀고딕1"/>
              </a:rPr>
              <a:t>// </a:t>
            </a:r>
            <a:r>
              <a:rPr lang="en-US" altLang="ko-KR" sz="1600">
                <a:latin typeface="a타이틀고딕1"/>
                <a:ea typeface="a타이틀고딕1"/>
              </a:rPr>
              <a:t>PC</a:t>
            </a:r>
            <a:r>
              <a:rPr lang="ko-KR" altLang="en-US" sz="1600">
                <a:latin typeface="a타이틀고딕1"/>
                <a:ea typeface="a타이틀고딕1"/>
              </a:rPr>
              <a:t> 시리얼통신으로 데이터를 받으면 블루투스 시리얼통신으로 보내준다.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9" name="TextBox 13"/>
          <p:cNvSpPr txBox="1"/>
          <p:nvPr/>
        </p:nvSpPr>
        <p:spPr>
          <a:xfrm>
            <a:off x="1272404" y="365624"/>
            <a:ext cx="35910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1274661" y="744959"/>
            <a:ext cx="3813227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Arduino 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소스 코드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-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3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색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LED 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전처리기 및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setup( )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부분</a:t>
            </a:r>
          </a:p>
        </p:txBody>
      </p:sp>
      <p:cxnSp>
        <p:nvCxnSpPr>
          <p:cNvPr id="41" name="직선 연결선 10"/>
          <p:cNvCxnSpPr/>
          <p:nvPr/>
        </p:nvCxnSpPr>
        <p:spPr>
          <a:xfrm>
            <a:off x="5265414" y="888974"/>
            <a:ext cx="6409751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5520" y="1810171"/>
            <a:ext cx="5544616" cy="245815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979876" y="1772816"/>
            <a:ext cx="5688632" cy="335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SoftwareSerial 통신을 사용하기 위해 라이브러리를 등록한다.</a:t>
            </a:r>
            <a:endParaRPr lang="ko-KR" altLang="en-US" sz="1600">
              <a:ea typeface="a타이틀고딕1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79876" y="2828161"/>
            <a:ext cx="5688632" cy="570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btSerial이라는 이름으로 클래스를 생성하고, </a:t>
            </a:r>
          </a:p>
          <a:p>
            <a:pPr>
              <a:defRPr/>
            </a:pPr>
            <a:r>
              <a:rPr lang="ko-KR" altLang="en-US" sz="1600">
                <a:latin typeface="a타이틀고딕1"/>
                <a:ea typeface="a타이틀고딕1"/>
              </a:rPr>
              <a:t>      핀 번호를 RX핀은 9번, TX핀은 10번으로 설정한다.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79876" y="3897052"/>
            <a:ext cx="3420380" cy="335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</a:t>
            </a:r>
            <a:r>
              <a:rPr lang="ko-KR" altLang="en-US" sz="1600">
                <a:ea typeface="a타이틀고딕1"/>
              </a:rPr>
              <a:t>RGB LED에 사용하는 핀을 정의한다.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1523" y="4719458"/>
            <a:ext cx="2618978" cy="104980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79876" y="4941168"/>
            <a:ext cx="5688632" cy="335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</a:t>
            </a:r>
            <a:r>
              <a:rPr lang="ko-KR" altLang="en-US" sz="1600">
                <a:ea typeface="a타이틀고딕1"/>
              </a:rPr>
              <a:t>PC와 아두이노의 시리얼</a:t>
            </a:r>
            <a:r>
              <a:rPr lang="en-US" altLang="ko-KR" sz="1600">
                <a:ea typeface="a타이틀고딕1"/>
              </a:rPr>
              <a:t> </a:t>
            </a:r>
            <a:r>
              <a:rPr lang="ko-KR" altLang="en-US" sz="1600">
                <a:ea typeface="a타이틀고딕1"/>
              </a:rPr>
              <a:t>통신</a:t>
            </a:r>
            <a:r>
              <a:rPr lang="en-US" altLang="ko-KR" sz="1600">
                <a:ea typeface="a타이틀고딕1"/>
              </a:rPr>
              <a:t> </a:t>
            </a:r>
            <a:r>
              <a:rPr lang="ko-KR" altLang="en-US" sz="1600">
                <a:ea typeface="a타이틀고딕1"/>
              </a:rPr>
              <a:t>속도를 9600으로 설정한다.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79876" y="5208446"/>
            <a:ext cx="5688632" cy="335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</a:t>
            </a:r>
            <a:r>
              <a:rPr lang="ko-KR" altLang="en-US" sz="1600">
                <a:ea typeface="a타이틀고딕1"/>
              </a:rPr>
              <a:t>b</a:t>
            </a:r>
            <a:r>
              <a:rPr lang="en-US" altLang="ko-KR" sz="1600">
                <a:ea typeface="a타이틀고딕1"/>
              </a:rPr>
              <a:t>t</a:t>
            </a:r>
            <a:r>
              <a:rPr lang="ko-KR" altLang="en-US" sz="1600">
                <a:ea typeface="a타이틀고딕1"/>
              </a:rPr>
              <a:t>Serial의 통신</a:t>
            </a:r>
            <a:r>
              <a:rPr lang="en-US" altLang="ko-KR" sz="1600">
                <a:ea typeface="a타이틀고딕1"/>
              </a:rPr>
              <a:t> </a:t>
            </a:r>
            <a:r>
              <a:rPr lang="ko-KR" altLang="en-US" sz="1600">
                <a:ea typeface="a타이틀고딕1"/>
              </a:rPr>
              <a:t>속도를 9600으로 설정한다.</a:t>
            </a:r>
          </a:p>
        </p:txBody>
      </p:sp>
    </p:spTree>
    <p:extLst>
      <p:ext uri="{BB962C8B-B14F-4D97-AF65-F5344CB8AC3E}">
        <p14:creationId xmlns:p14="http://schemas.microsoft.com/office/powerpoint/2010/main" val="251990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>
          <a:xfrm>
            <a:off x="515380" y="348915"/>
            <a:ext cx="1160462" cy="69693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a타이틀고딕2"/>
                <a:ea typeface="a타이틀고딕2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</a:p>
        </p:txBody>
      </p:sp>
      <p:sp>
        <p:nvSpPr>
          <p:cNvPr id="39" name="TextBox 13"/>
          <p:cNvSpPr txBox="1"/>
          <p:nvPr/>
        </p:nvSpPr>
        <p:spPr>
          <a:xfrm>
            <a:off x="1272404" y="365624"/>
            <a:ext cx="3591061" cy="45162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cxnSp>
        <p:nvCxnSpPr>
          <p:cNvPr id="41" name="직선 연결선 10"/>
          <p:cNvCxnSpPr/>
          <p:nvPr/>
        </p:nvCxnSpPr>
        <p:spPr>
          <a:xfrm>
            <a:off x="5265414" y="888974"/>
            <a:ext cx="6409751" cy="0"/>
          </a:xfrm>
          <a:prstGeom prst="line">
            <a:avLst/>
          </a:prstGeom>
          <a:ln w="12700">
            <a:solidFill>
              <a:schemeClr val="bg1">
                <a:lumMod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428" y="1611045"/>
            <a:ext cx="6785032" cy="397819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75920" y="2600907"/>
            <a:ext cx="6156684" cy="33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</a:t>
            </a:r>
            <a:r>
              <a:rPr lang="ko-KR" altLang="en-US" sz="1600">
                <a:ea typeface="a타이틀고딕1"/>
              </a:rPr>
              <a:t>'\n'를 만날때까지 값을 읽어 String 타입의 strData 변수에 대입한다.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02399" y="1816248"/>
            <a:ext cx="6156685" cy="333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블루투스 시리얼 통신으로 데이터를 받았다면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75920" y="2881510"/>
            <a:ext cx="6156684" cy="33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</a:t>
            </a:r>
            <a:r>
              <a:rPr lang="ko-KR" altLang="en-US" sz="1600">
                <a:solidFill>
                  <a:srgbClr val="D55A1F"/>
                </a:solidFill>
                <a:ea typeface="a타이틀고딕1"/>
              </a:rPr>
              <a:t>indexOf( )</a:t>
            </a:r>
            <a:r>
              <a:rPr lang="ko-KR" altLang="en-US" sz="1600">
                <a:ea typeface="a타이틀고딕1"/>
              </a:rPr>
              <a:t>로 문자열을 찾아서 찾은 문자열의 첫번째 위치를 알려준다.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75920" y="3620655"/>
            <a:ext cx="6156684" cy="57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</a:t>
            </a:r>
            <a:r>
              <a:rPr lang="ko-KR" altLang="en-US" sz="1600">
                <a:solidFill>
                  <a:srgbClr val="D55A1F"/>
                </a:solidFill>
                <a:ea typeface="a타이틀고딕1"/>
              </a:rPr>
              <a:t>substring( )</a:t>
            </a:r>
            <a:r>
              <a:rPr lang="ko-KR" altLang="en-US" sz="1600">
                <a:ea typeface="a타이틀고딕1"/>
              </a:rPr>
              <a:t>으로 시작지점</a:t>
            </a:r>
            <a:r>
              <a:rPr lang="en-US" altLang="ko-KR" sz="1600">
                <a:ea typeface="a타이틀고딕1"/>
              </a:rPr>
              <a:t>(3)</a:t>
            </a:r>
            <a:r>
              <a:rPr lang="ko-KR" altLang="en-US" sz="1600">
                <a:ea typeface="a타이틀고딕1"/>
              </a:rPr>
              <a:t>부터 종료지점까지의 문자열을 반환한다. </a:t>
            </a:r>
          </a:p>
          <a:p>
            <a:pPr>
              <a:defRPr/>
            </a:pPr>
            <a:r>
              <a:rPr lang="ko-KR" altLang="en-US" sz="1600">
                <a:ea typeface="a타이틀고딕1"/>
              </a:rPr>
              <a:t>                                                   반환한 문자열은 strValue 변수에 저장한다.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02399" y="4211768"/>
            <a:ext cx="6156685" cy="576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아날로그 출력으로 RED_PIN에 strValue의 값을 </a:t>
            </a:r>
            <a:r>
              <a:rPr lang="ko-KR" altLang="en-US" sz="1600">
                <a:solidFill>
                  <a:srgbClr val="D55A1F"/>
                </a:solidFill>
                <a:latin typeface="a타이틀고딕1"/>
                <a:ea typeface="a타이틀고딕1"/>
              </a:rPr>
              <a:t>toInt( )</a:t>
            </a:r>
            <a:r>
              <a:rPr lang="ko-KR" altLang="en-US" sz="1600">
                <a:latin typeface="a타이틀고딕1"/>
                <a:ea typeface="a타이틀고딕1"/>
              </a:rPr>
              <a:t>로 </a:t>
            </a:r>
          </a:p>
          <a:p>
            <a:pPr>
              <a:defRPr/>
            </a:pPr>
            <a:r>
              <a:rPr lang="ko-KR" altLang="en-US" sz="1600">
                <a:latin typeface="a타이틀고딕1"/>
                <a:ea typeface="a타이틀고딕1"/>
              </a:rPr>
              <a:t>                                                       숫자값으로 변환하여 대입한다.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02399" y="4996222"/>
            <a:ext cx="6156685" cy="333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a타이틀고딕1"/>
                <a:ea typeface="a타이틀고딕1"/>
              </a:rPr>
              <a:t>//</a:t>
            </a:r>
            <a:r>
              <a:rPr lang="ko-KR" altLang="en-US" sz="1600">
                <a:latin typeface="a타이틀고딕1"/>
                <a:ea typeface="a타이틀고딕1"/>
              </a:rPr>
              <a:t> 시리얼 모니터에 값을 보여준다.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17657" y="5733412"/>
            <a:ext cx="6156684" cy="3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a타이틀고딕2"/>
                <a:ea typeface="a타이틀고딕2"/>
              </a:rPr>
              <a:t>※ 동일한 방법으로 </a:t>
            </a:r>
            <a:r>
              <a:rPr lang="en-US" altLang="ko-KR">
                <a:latin typeface="a타이틀고딕2"/>
                <a:ea typeface="a타이틀고딕2"/>
              </a:rPr>
              <a:t>GREEN, BLUE</a:t>
            </a:r>
            <a:r>
              <a:rPr lang="ko-KR" altLang="en-US">
                <a:latin typeface="a타이틀고딕2"/>
                <a:ea typeface="a타이틀고딕2"/>
              </a:rPr>
              <a:t>를 작성해준다</a:t>
            </a:r>
            <a:r>
              <a:rPr lang="en-US" altLang="ko-KR">
                <a:latin typeface="a타이틀고딕2"/>
                <a:ea typeface="a타이틀고딕2"/>
              </a:rPr>
              <a:t>.</a:t>
            </a:r>
          </a:p>
        </p:txBody>
      </p:sp>
      <p:sp>
        <p:nvSpPr>
          <p:cNvPr id="54" name="TextBox 10"/>
          <p:cNvSpPr txBox="1"/>
          <p:nvPr/>
        </p:nvSpPr>
        <p:spPr>
          <a:xfrm>
            <a:off x="1274661" y="744959"/>
            <a:ext cx="3813227" cy="30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Arduino 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소스 코드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-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3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색 </a:t>
            </a:r>
            <a:r>
              <a:rPr kumimoji="0" lang="en-US" altLang="ko-KR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LED loop( )</a:t>
            </a:r>
            <a:r>
              <a:rPr kumimoji="0" lang="ko-KR" altLang="en-US" sz="1400" b="0" i="0" u="none" strike="noStrike" kern="1200" cap="none" spc="-100" normalizeH="0" baseline="0">
                <a:solidFill>
                  <a:srgbClr val="3B3838"/>
                </a:solidFill>
                <a:latin typeface="a타이틀고딕1"/>
                <a:ea typeface="a타이틀고딕1"/>
              </a:rPr>
              <a:t>부분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 Corporation</ep:Company>
  <ep:Words>756</ep:Words>
  <ep:PresentationFormat>와이드스크린</ep:PresentationFormat>
  <ep:Paragraphs>129</ep:Paragraphs>
  <ep:Slides>18</ep:Slides>
  <ep:Notes>4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2014-04-29T00:37:20.000</dcterms:created>
  <dc:creator>김다은</dc:creator>
  <cp:lastModifiedBy>409-07</cp:lastModifiedBy>
  <dcterms:modified xsi:type="dcterms:W3CDTF">2022-10-18T09:03:09.364</dcterms:modified>
  <cp:revision>393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